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96" r:id="rId2"/>
    <p:sldId id="259" r:id="rId3"/>
    <p:sldId id="257" r:id="rId4"/>
    <p:sldId id="279" r:id="rId5"/>
    <p:sldId id="260" r:id="rId6"/>
    <p:sldId id="262" r:id="rId7"/>
    <p:sldId id="263" r:id="rId8"/>
    <p:sldId id="440" r:id="rId9"/>
    <p:sldId id="264" r:id="rId10"/>
    <p:sldId id="425" r:id="rId11"/>
    <p:sldId id="446" r:id="rId12"/>
    <p:sldId id="447" r:id="rId13"/>
    <p:sldId id="305" r:id="rId14"/>
    <p:sldId id="385" r:id="rId15"/>
    <p:sldId id="448" r:id="rId16"/>
    <p:sldId id="449" r:id="rId17"/>
    <p:sldId id="434" r:id="rId18"/>
    <p:sldId id="435" r:id="rId19"/>
    <p:sldId id="450" r:id="rId20"/>
    <p:sldId id="451" r:id="rId21"/>
    <p:sldId id="441" r:id="rId22"/>
    <p:sldId id="267" r:id="rId23"/>
    <p:sldId id="436" r:id="rId24"/>
    <p:sldId id="452" r:id="rId25"/>
    <p:sldId id="453" r:id="rId26"/>
    <p:sldId id="454" r:id="rId27"/>
    <p:sldId id="455" r:id="rId28"/>
    <p:sldId id="310" r:id="rId29"/>
    <p:sldId id="437" r:id="rId30"/>
    <p:sldId id="456" r:id="rId31"/>
    <p:sldId id="442" r:id="rId32"/>
    <p:sldId id="268" r:id="rId33"/>
    <p:sldId id="438" r:id="rId34"/>
    <p:sldId id="457" r:id="rId35"/>
    <p:sldId id="458" r:id="rId36"/>
    <p:sldId id="459" r:id="rId37"/>
    <p:sldId id="311" r:id="rId38"/>
    <p:sldId id="439" r:id="rId39"/>
    <p:sldId id="460" r:id="rId40"/>
    <p:sldId id="461" r:id="rId41"/>
    <p:sldId id="462" r:id="rId42"/>
    <p:sldId id="443" r:id="rId43"/>
    <p:sldId id="313" r:id="rId44"/>
    <p:sldId id="444" r:id="rId45"/>
    <p:sldId id="445" r:id="rId46"/>
    <p:sldId id="336" r:id="rId4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388" autoAdjust="0"/>
  </p:normalViewPr>
  <p:slideViewPr>
    <p:cSldViewPr>
      <p:cViewPr>
        <p:scale>
          <a:sx n="94" d="100"/>
          <a:sy n="94" d="100"/>
        </p:scale>
        <p:origin x="-1284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t>24/03/2020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dirty="0"/>
              <a:t>		</a:t>
            </a: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20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23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25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27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29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30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32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70078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33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7007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35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36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38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40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41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43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46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794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10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12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>
                <a:solidFill>
                  <a:prstClr val="black"/>
                </a:solidFill>
              </a:rPr>
              <a:pPr/>
              <a:t>18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24/03/2020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24/03/2020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24/03/2020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24/03/2020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24/03/2020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24/03/2020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24/03/2020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24/03/2020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24/03/2020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24/03/2020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24/03/2020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t>24/03/2020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126" y="1628800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1º TRIMESTRE 2020</a:t>
            </a:r>
          </a:p>
          <a:p>
            <a:endParaRPr lang="pt-BR" dirty="0"/>
          </a:p>
        </p:txBody>
      </p:sp>
      <p:pic>
        <p:nvPicPr>
          <p:cNvPr id="5" name="Picture 2" descr="E:\Afonso2020\EBD2020\EBD2020trim1_Colossos\colossos_ruína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802" y="0"/>
            <a:ext cx="6069718" cy="454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 5"/>
          <p:cNvSpPr/>
          <p:nvPr/>
        </p:nvSpPr>
        <p:spPr>
          <a:xfrm>
            <a:off x="1403648" y="4941168"/>
            <a:ext cx="6120680" cy="1200329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3600" b="1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Lição complementar no trimestre</a:t>
            </a:r>
            <a:endParaRPr lang="pt-BR" sz="3600" b="1" dirty="0">
              <a:solidFill>
                <a:srgbClr val="7030A0"/>
              </a:solidFill>
              <a:latin typeface="Arial Black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628800"/>
            <a:ext cx="7704856" cy="468052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dirty="0">
                <a:solidFill>
                  <a:srgbClr val="0000CC"/>
                </a:solidFill>
              </a:rPr>
              <a:t>1 </a:t>
            </a:r>
            <a:r>
              <a:rPr lang="pt-BR" dirty="0" err="1">
                <a:solidFill>
                  <a:srgbClr val="0000CC"/>
                </a:solidFill>
              </a:rPr>
              <a:t>Ts</a:t>
            </a:r>
            <a:r>
              <a:rPr lang="pt-BR" dirty="0">
                <a:solidFill>
                  <a:srgbClr val="0000CC"/>
                </a:solidFill>
              </a:rPr>
              <a:t> 4.  3  Porque esta é a vontade de Deus, a vossa santificação: que vos abstenhais da prostituição,  4  que cada um de vós saiba possuir o seu vaso em santificação e honra,  5  não na paixão de concupiscência, como os gentios, que não conhecem a Deus.</a:t>
            </a:r>
          </a:p>
          <a:p>
            <a:pPr marL="0" indent="0">
              <a:buNone/>
            </a:pPr>
            <a:r>
              <a:rPr lang="pt-BR" sz="3600" dirty="0" err="1">
                <a:solidFill>
                  <a:srgbClr val="00B050"/>
                </a:solidFill>
              </a:rPr>
              <a:t>Hb</a:t>
            </a:r>
            <a:r>
              <a:rPr lang="pt-BR" sz="3600" dirty="0">
                <a:solidFill>
                  <a:srgbClr val="00B050"/>
                </a:solidFill>
              </a:rPr>
              <a:t> 12.  14  Segui a paz com todos e a santificação, sem a qual ninguém verá o Senhor</a:t>
            </a:r>
            <a:r>
              <a:rPr lang="pt-BR" sz="3600" dirty="0" smtClean="0">
                <a:solidFill>
                  <a:srgbClr val="00B050"/>
                </a:solidFill>
              </a:rPr>
              <a:t>,</a:t>
            </a:r>
            <a:endParaRPr lang="pt-BR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402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1256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SANTIFICAÇÃO: A VONTADE DE DEUS   </a:t>
            </a:r>
            <a:r>
              <a:rPr lang="pt-BR" sz="2400" b="1" dirty="0" smtClean="0">
                <a:solidFill>
                  <a:srgbClr val="006600"/>
                </a:solidFill>
              </a:rPr>
              <a:t>	</a:t>
            </a:r>
            <a:r>
              <a:rPr lang="pt-BR" sz="2400" b="1" dirty="0">
                <a:solidFill>
                  <a:srgbClr val="006600"/>
                </a:solidFill>
              </a:rPr>
              <a:t>		</a:t>
            </a:r>
            <a:r>
              <a:rPr lang="pt-BR" sz="18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</a:t>
            </a:r>
            <a:endParaRPr lang="pt-BR" sz="18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800" dirty="0">
                <a:solidFill>
                  <a:srgbClr val="00B0F0"/>
                </a:solidFill>
              </a:rPr>
              <a:t>Fica evidente, pela leitura das epístolas apostólicas, nas suas diversas recomendações aos irmãos, tanto judeus como gentios, a importância da santificação dos crentes. Este é o princípio que embasa tanto a prática como o propósito último da vida cristã (cf. 1 </a:t>
            </a:r>
            <a:r>
              <a:rPr lang="pt-BR" sz="2800" dirty="0" err="1">
                <a:solidFill>
                  <a:srgbClr val="00B0F0"/>
                </a:solidFill>
              </a:rPr>
              <a:t>Ts</a:t>
            </a:r>
            <a:r>
              <a:rPr lang="pt-BR" sz="2800" dirty="0">
                <a:solidFill>
                  <a:srgbClr val="00B0F0"/>
                </a:solidFill>
              </a:rPr>
              <a:t> 4.3; </a:t>
            </a:r>
            <a:r>
              <a:rPr lang="pt-BR" sz="2800" dirty="0" err="1">
                <a:solidFill>
                  <a:srgbClr val="00B0F0"/>
                </a:solidFill>
              </a:rPr>
              <a:t>Hb</a:t>
            </a:r>
            <a:r>
              <a:rPr lang="pt-BR" sz="2800" dirty="0">
                <a:solidFill>
                  <a:srgbClr val="00B0F0"/>
                </a:solidFill>
              </a:rPr>
              <a:t> 12.14</a:t>
            </a:r>
            <a:r>
              <a:rPr lang="pt-BR" sz="2800" dirty="0" smtClean="0">
                <a:solidFill>
                  <a:srgbClr val="00B0F0"/>
                </a:solidFill>
              </a:rPr>
              <a:t>).</a:t>
            </a:r>
            <a:r>
              <a:rPr lang="pt-BR" sz="2800" dirty="0" smtClean="0">
                <a:solidFill>
                  <a:srgbClr val="FF0000"/>
                </a:solidFill>
              </a:rPr>
              <a:t>*</a:t>
            </a:r>
            <a:r>
              <a:rPr lang="pt-BR" sz="2800" dirty="0" smtClean="0"/>
              <a:t> </a:t>
            </a:r>
            <a:r>
              <a:rPr lang="pt-BR" sz="2800" dirty="0"/>
              <a:t>Seja Paulo, Pedro, Tiago ou João, todos são unânimes em afirmar a santidade de Deus e a vontade divina de que o Seu povo – seja Israel no passado, ou a igreja no presente – seja igualmente santo, pois para isto Deus os chamou (</a:t>
            </a:r>
            <a:r>
              <a:rPr lang="pt-BR" sz="2800" dirty="0" err="1">
                <a:solidFill>
                  <a:srgbClr val="0000CC"/>
                </a:solidFill>
              </a:rPr>
              <a:t>Lv</a:t>
            </a:r>
            <a:r>
              <a:rPr lang="pt-BR" sz="2800" dirty="0">
                <a:solidFill>
                  <a:srgbClr val="0000CC"/>
                </a:solidFill>
              </a:rPr>
              <a:t> 20.26; 1 </a:t>
            </a:r>
            <a:r>
              <a:rPr lang="pt-BR" sz="2800" dirty="0" err="1">
                <a:solidFill>
                  <a:srgbClr val="0000CC"/>
                </a:solidFill>
              </a:rPr>
              <a:t>Pe</a:t>
            </a:r>
            <a:r>
              <a:rPr lang="pt-BR" sz="2800" dirty="0">
                <a:solidFill>
                  <a:srgbClr val="0000CC"/>
                </a:solidFill>
              </a:rPr>
              <a:t> 2.9; </a:t>
            </a:r>
            <a:r>
              <a:rPr lang="pt-BR" sz="2800" dirty="0" err="1" smtClean="0">
                <a:solidFill>
                  <a:srgbClr val="0000CC"/>
                </a:solidFill>
              </a:rPr>
              <a:t>Ef</a:t>
            </a:r>
            <a:r>
              <a:rPr lang="pt-BR" sz="2800" dirty="0" smtClean="0">
                <a:solidFill>
                  <a:srgbClr val="0000CC"/>
                </a:solidFill>
              </a:rPr>
              <a:t> </a:t>
            </a:r>
            <a:r>
              <a:rPr lang="pt-BR" sz="2800" dirty="0">
                <a:solidFill>
                  <a:srgbClr val="0000CC"/>
                </a:solidFill>
              </a:rPr>
              <a:t>1.4</a:t>
            </a:r>
            <a:r>
              <a:rPr lang="pt-BR" sz="2800" dirty="0" smtClean="0"/>
              <a:t>).</a:t>
            </a:r>
            <a:r>
              <a:rPr lang="pt-BR" sz="2800" dirty="0" smtClean="0">
                <a:solidFill>
                  <a:srgbClr val="FF0000"/>
                </a:solidFill>
              </a:rPr>
              <a:t>*</a:t>
            </a:r>
            <a:endParaRPr lang="pt-B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828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836712"/>
            <a:ext cx="7704856" cy="547260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3000" dirty="0" err="1" smtClean="0">
                <a:solidFill>
                  <a:srgbClr val="0000CC"/>
                </a:solidFill>
              </a:rPr>
              <a:t>Lv</a:t>
            </a:r>
            <a:r>
              <a:rPr lang="pt-BR" sz="3000" dirty="0" smtClean="0">
                <a:solidFill>
                  <a:srgbClr val="0000CC"/>
                </a:solidFill>
              </a:rPr>
              <a:t> </a:t>
            </a:r>
            <a:r>
              <a:rPr lang="pt-BR" sz="3000" dirty="0">
                <a:solidFill>
                  <a:srgbClr val="0000CC"/>
                </a:solidFill>
              </a:rPr>
              <a:t>20.  26  E ser-me-eis santos, porque eu, o SENHOR, sou santo e separei-vos dos povos, para serdes meus.</a:t>
            </a:r>
          </a:p>
          <a:p>
            <a:pPr marL="0" indent="0">
              <a:buNone/>
            </a:pPr>
            <a:r>
              <a:rPr lang="pt-BR" sz="3000" dirty="0">
                <a:solidFill>
                  <a:srgbClr val="0000CC"/>
                </a:solidFill>
              </a:rPr>
              <a:t> </a:t>
            </a:r>
            <a:r>
              <a:rPr lang="pt-BR" sz="3000" dirty="0">
                <a:solidFill>
                  <a:srgbClr val="00B050"/>
                </a:solidFill>
              </a:rPr>
              <a:t>1 </a:t>
            </a:r>
            <a:r>
              <a:rPr lang="pt-BR" sz="3000" dirty="0" err="1">
                <a:solidFill>
                  <a:srgbClr val="00B050"/>
                </a:solidFill>
              </a:rPr>
              <a:t>Pe</a:t>
            </a:r>
            <a:r>
              <a:rPr lang="pt-BR" sz="3000" dirty="0">
                <a:solidFill>
                  <a:srgbClr val="00B050"/>
                </a:solidFill>
              </a:rPr>
              <a:t> 2.  9  Mas vós sois a geração eleita, o sacerdócio real, a nação santa, o povo adquirido, para que anuncieis as virtudes daquele que vos chamou das trevas para a sua maravilhosa luz;</a:t>
            </a:r>
            <a:r>
              <a:rPr lang="pt-BR" sz="3000" dirty="0">
                <a:solidFill>
                  <a:srgbClr val="0000CC"/>
                </a:solidFill>
              </a:rPr>
              <a:t> </a:t>
            </a:r>
            <a:endParaRPr lang="pt-BR" sz="3000" dirty="0" smtClean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pt-BR" sz="3000" dirty="0" err="1" smtClean="0">
                <a:solidFill>
                  <a:srgbClr val="0000CC"/>
                </a:solidFill>
              </a:rPr>
              <a:t>Ef</a:t>
            </a:r>
            <a:r>
              <a:rPr lang="pt-BR" sz="3000" dirty="0" smtClean="0">
                <a:solidFill>
                  <a:srgbClr val="0000CC"/>
                </a:solidFill>
              </a:rPr>
              <a:t> </a:t>
            </a:r>
            <a:r>
              <a:rPr lang="pt-BR" sz="3000" dirty="0">
                <a:solidFill>
                  <a:srgbClr val="0000CC"/>
                </a:solidFill>
              </a:rPr>
              <a:t>1.  como também nos elegeu nele antes da fundação do mundo, para que fôssemos santos e irrepreensíveis diante dele em caridade,</a:t>
            </a:r>
          </a:p>
        </p:txBody>
      </p:sp>
    </p:spTree>
    <p:extLst>
      <p:ext uri="{BB962C8B-B14F-4D97-AF65-F5344CB8AC3E}">
        <p14:creationId xmlns:p14="http://schemas.microsoft.com/office/powerpoint/2010/main" val="4282666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006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I – SANTIFICAÇÃO: A VONTADE DE DEUS   			</a:t>
            </a:r>
            <a:r>
              <a:rPr lang="pt-BR" sz="2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2a</a:t>
            </a:r>
            <a:endParaRPr lang="pt-BR" sz="22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000" dirty="0"/>
              <a:t>Ser santo significa ser puro e limpo ou separado e isento do que é moralmente impuro e sujo (o pecado). Desde o princípio Deus quis ensinar Seu povo a diferenciar entre a condição </a:t>
            </a:r>
            <a:r>
              <a:rPr lang="pt-BR" sz="2000" dirty="0" smtClean="0"/>
              <a:t>corrupta </a:t>
            </a:r>
            <a:r>
              <a:rPr lang="pt-BR" sz="2000" dirty="0"/>
              <a:t>do homem </a:t>
            </a:r>
            <a:r>
              <a:rPr lang="pt-BR" sz="2000" dirty="0" smtClean="0"/>
              <a:t>após </a:t>
            </a:r>
            <a:r>
              <a:rPr lang="pt-BR" sz="2000" dirty="0"/>
              <a:t>a Queda, e a perfeição e excelência </a:t>
            </a:r>
            <a:r>
              <a:rPr lang="pt-BR" sz="2000" dirty="0" smtClean="0"/>
              <a:t>do </a:t>
            </a:r>
            <a:r>
              <a:rPr lang="pt-BR" sz="2000" dirty="0"/>
              <a:t>Criador, nos termos de distinguir entre o santo e o </a:t>
            </a:r>
            <a:r>
              <a:rPr lang="pt-BR" sz="2000" dirty="0" smtClean="0"/>
              <a:t>profano. </a:t>
            </a:r>
            <a:r>
              <a:rPr lang="pt-BR" sz="2000" dirty="0"/>
              <a:t>Mas é no concerto da lei que vamos encontrar um método sistemático de ensino estabelecido por Deus, na </a:t>
            </a:r>
            <a:r>
              <a:rPr lang="pt-BR" sz="2000" dirty="0" err="1"/>
              <a:t>institução</a:t>
            </a:r>
            <a:r>
              <a:rPr lang="pt-BR" sz="2000" dirty="0"/>
              <a:t> de dias solenes e santos – como o sábado, a páscoa e o dia da expiação, que deveriam ser observados de acordo com o propósito divino, em distinção aos demais dias em que o povo podia buscar os seus próprios interesses (</a:t>
            </a:r>
            <a:r>
              <a:rPr lang="pt-BR" sz="2000" dirty="0" err="1">
                <a:solidFill>
                  <a:srgbClr val="0000CC"/>
                </a:solidFill>
              </a:rPr>
              <a:t>Ex</a:t>
            </a:r>
            <a:r>
              <a:rPr lang="pt-BR" sz="2000" dirty="0">
                <a:solidFill>
                  <a:srgbClr val="0000CC"/>
                </a:solidFill>
              </a:rPr>
              <a:t> </a:t>
            </a:r>
            <a:r>
              <a:rPr lang="pt-BR" sz="2000" dirty="0" smtClean="0">
                <a:solidFill>
                  <a:srgbClr val="0000CC"/>
                </a:solidFill>
              </a:rPr>
              <a:t>20.9-10</a:t>
            </a:r>
            <a:r>
              <a:rPr lang="pt-BR" sz="2000" dirty="0" smtClean="0"/>
              <a:t>); </a:t>
            </a:r>
            <a:r>
              <a:rPr lang="pt-BR" sz="2000" dirty="0"/>
              <a:t>a distinção entre alimentos puros, que podiam ser comidos, e impuros, que deviam ser evitados (</a:t>
            </a:r>
            <a:r>
              <a:rPr lang="pt-BR" sz="2000" dirty="0" err="1">
                <a:solidFill>
                  <a:srgbClr val="0000CC"/>
                </a:solidFill>
              </a:rPr>
              <a:t>Lv</a:t>
            </a:r>
            <a:r>
              <a:rPr lang="pt-BR" sz="2000" dirty="0">
                <a:solidFill>
                  <a:srgbClr val="0000CC"/>
                </a:solidFill>
              </a:rPr>
              <a:t> 11.46-47</a:t>
            </a:r>
            <a:r>
              <a:rPr lang="pt-BR" sz="2000" dirty="0"/>
              <a:t>); condições do corpo humano (como a lepra e os fluxos) que lembravam o esvair da vida causado pelo pecado e a queda de nossos pais (</a:t>
            </a:r>
            <a:r>
              <a:rPr lang="pt-BR" sz="2000" dirty="0" err="1">
                <a:solidFill>
                  <a:srgbClr val="0000CC"/>
                </a:solidFill>
              </a:rPr>
              <a:t>Lv</a:t>
            </a:r>
            <a:r>
              <a:rPr lang="pt-BR" sz="2000" dirty="0">
                <a:solidFill>
                  <a:srgbClr val="0000CC"/>
                </a:solidFill>
              </a:rPr>
              <a:t> 14.54-57; 15.31-33</a:t>
            </a:r>
            <a:r>
              <a:rPr lang="pt-BR" sz="2000" dirty="0"/>
              <a:t>); e até mesmo a delimitação de um local sagrado, um santuário, destinado ao culto divino e que era estritamente separado do território profano em redor (</a:t>
            </a:r>
            <a:r>
              <a:rPr lang="pt-BR" sz="2000" dirty="0" err="1">
                <a:solidFill>
                  <a:srgbClr val="0000CC"/>
                </a:solidFill>
              </a:rPr>
              <a:t>Ex</a:t>
            </a:r>
            <a:r>
              <a:rPr lang="pt-BR" sz="2000" dirty="0">
                <a:solidFill>
                  <a:srgbClr val="0000CC"/>
                </a:solidFill>
              </a:rPr>
              <a:t> 25.8</a:t>
            </a:r>
            <a:r>
              <a:rPr lang="pt-BR" sz="2000" dirty="0" smtClean="0"/>
              <a:t>).</a:t>
            </a:r>
            <a:r>
              <a:rPr lang="pt-BR" sz="1800" dirty="0">
                <a:solidFill>
                  <a:srgbClr val="FF0000"/>
                </a:solidFill>
              </a:rPr>
              <a:t> *</a:t>
            </a:r>
            <a:r>
              <a:rPr lang="pt-BR" sz="1800" dirty="0" smtClean="0"/>
              <a:t> </a:t>
            </a:r>
            <a:r>
              <a:rPr lang="pt-BR" sz="1000" dirty="0"/>
              <a:t>Todos esses elementos da lei mosaica eram rudimentos físicos, terrenos e visíveis, mas adequados àquele estágio de desenvolvimento do povo de Deus (cf. </a:t>
            </a:r>
            <a:r>
              <a:rPr lang="pt-BR" sz="1000" dirty="0" err="1">
                <a:solidFill>
                  <a:srgbClr val="0000CC"/>
                </a:solidFill>
              </a:rPr>
              <a:t>Gl</a:t>
            </a:r>
            <a:r>
              <a:rPr lang="pt-BR" sz="1000" dirty="0">
                <a:solidFill>
                  <a:srgbClr val="0000CC"/>
                </a:solidFill>
              </a:rPr>
              <a:t> 3.23-25</a:t>
            </a:r>
            <a:r>
              <a:rPr lang="pt-BR" sz="1000" dirty="0"/>
              <a:t>). Através das sombras do primeiro concerto, a igreja ainda na sua infância aprendeu que Deus é santo e que Ele quer que o Seu povo seja participante da Sua santidade (</a:t>
            </a:r>
            <a:r>
              <a:rPr lang="pt-BR" sz="1000" dirty="0" err="1">
                <a:solidFill>
                  <a:srgbClr val="0000CC"/>
                </a:solidFill>
              </a:rPr>
              <a:t>Lv</a:t>
            </a:r>
            <a:r>
              <a:rPr lang="pt-BR" sz="1000" dirty="0">
                <a:solidFill>
                  <a:srgbClr val="0000CC"/>
                </a:solidFill>
              </a:rPr>
              <a:t> 20.26; </a:t>
            </a:r>
            <a:r>
              <a:rPr lang="pt-BR" sz="1000" dirty="0" err="1">
                <a:solidFill>
                  <a:srgbClr val="0000CC"/>
                </a:solidFill>
              </a:rPr>
              <a:t>Dt</a:t>
            </a:r>
            <a:r>
              <a:rPr lang="pt-BR" sz="1000" dirty="0">
                <a:solidFill>
                  <a:srgbClr val="0000CC"/>
                </a:solidFill>
              </a:rPr>
              <a:t> 14.2</a:t>
            </a:r>
            <a:r>
              <a:rPr lang="pt-BR" sz="1000" dirty="0"/>
              <a:t>)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2049541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548680"/>
            <a:ext cx="7344816" cy="590465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200" dirty="0" err="1" smtClean="0">
                <a:solidFill>
                  <a:srgbClr val="0000CC"/>
                </a:solidFill>
              </a:rPr>
              <a:t>Ex</a:t>
            </a:r>
            <a:r>
              <a:rPr lang="pt-BR" sz="2200" dirty="0" smtClean="0">
                <a:solidFill>
                  <a:srgbClr val="0000CC"/>
                </a:solidFill>
              </a:rPr>
              <a:t> </a:t>
            </a:r>
            <a:r>
              <a:rPr lang="pt-BR" sz="2200" dirty="0">
                <a:solidFill>
                  <a:srgbClr val="0000CC"/>
                </a:solidFill>
              </a:rPr>
              <a:t>20.  9  E disse o SENHOR a Moisés: Eis que eu virei a ti numa nuvem espessa, para que o povo ouça, falando eu contigo, e para que também te creiam eternamente. Porque Moisés tinha anunciado as palavras do seu povo ao SENHOR.  10  Disse também o SENHOR a Moisés: Vai ao povo e santifica-os hoje e amanhã, e lavem eles as suas vestes</a:t>
            </a:r>
          </a:p>
          <a:p>
            <a:pPr marL="0" lvl="0" indent="0">
              <a:buNone/>
            </a:pPr>
            <a:r>
              <a:rPr lang="pt-BR" sz="2400" dirty="0" err="1" smtClean="0">
                <a:solidFill>
                  <a:srgbClr val="00B050"/>
                </a:solidFill>
              </a:rPr>
              <a:t>Lv</a:t>
            </a:r>
            <a:r>
              <a:rPr lang="pt-BR" sz="2400" dirty="0" smtClean="0">
                <a:solidFill>
                  <a:srgbClr val="00B050"/>
                </a:solidFill>
              </a:rPr>
              <a:t> </a:t>
            </a:r>
            <a:r>
              <a:rPr lang="pt-BR" sz="2400" dirty="0">
                <a:solidFill>
                  <a:srgbClr val="00B050"/>
                </a:solidFill>
              </a:rPr>
              <a:t>11.  46  Esta é a lei dos animais, e das aves, e de toda alma vivente que se move nas águas, e de toda alma que se arrasta sobre a terra,  47  para fazer diferença entre o imundo e o limpo, e entre os animais que se podem comer e os animais que não se podem comer.</a:t>
            </a:r>
          </a:p>
          <a:p>
            <a:pPr marL="0" lvl="0" indent="0">
              <a:buNone/>
            </a:pPr>
            <a:r>
              <a:rPr lang="pt-BR" sz="2200" dirty="0" err="1">
                <a:solidFill>
                  <a:srgbClr val="0000CC"/>
                </a:solidFill>
              </a:rPr>
              <a:t>Lv</a:t>
            </a:r>
            <a:r>
              <a:rPr lang="pt-BR" sz="2200" dirty="0">
                <a:solidFill>
                  <a:srgbClr val="0000CC"/>
                </a:solidFill>
              </a:rPr>
              <a:t> 14.  </a:t>
            </a:r>
            <a:r>
              <a:rPr lang="pt-BR" sz="2200" dirty="0" smtClean="0">
                <a:solidFill>
                  <a:srgbClr val="0000CC"/>
                </a:solidFill>
              </a:rPr>
              <a:t>     54  </a:t>
            </a:r>
            <a:r>
              <a:rPr lang="pt-BR" sz="2200" dirty="0">
                <a:solidFill>
                  <a:srgbClr val="0000CC"/>
                </a:solidFill>
              </a:rPr>
              <a:t>Esta é a lei de toda a praga da lepra e da tinha</a:t>
            </a:r>
            <a:r>
              <a:rPr lang="pt-BR" sz="2200" dirty="0" smtClean="0">
                <a:solidFill>
                  <a:srgbClr val="0000CC"/>
                </a:solidFill>
              </a:rPr>
              <a:t>,</a:t>
            </a:r>
          </a:p>
          <a:p>
            <a:pPr marL="0" lvl="0" indent="0">
              <a:buNone/>
            </a:pPr>
            <a:r>
              <a:rPr lang="pt-BR" sz="2200" dirty="0" smtClean="0">
                <a:solidFill>
                  <a:srgbClr val="0000CC"/>
                </a:solidFill>
              </a:rPr>
              <a:t>	57  </a:t>
            </a:r>
            <a:r>
              <a:rPr lang="pt-BR" sz="2200" dirty="0">
                <a:solidFill>
                  <a:srgbClr val="0000CC"/>
                </a:solidFill>
              </a:rPr>
              <a:t>para ensinar em que dia alguma coisa será imunda e em que dia será limpa. Esta é a lei da lepra.</a:t>
            </a:r>
          </a:p>
          <a:p>
            <a:pPr marL="0" lvl="0" indent="0">
              <a:buNone/>
            </a:pPr>
            <a:r>
              <a:rPr lang="pt-BR" sz="2400" dirty="0" err="1" smtClean="0">
                <a:solidFill>
                  <a:srgbClr val="00B050"/>
                </a:solidFill>
              </a:rPr>
              <a:t>Ex</a:t>
            </a:r>
            <a:r>
              <a:rPr lang="pt-BR" sz="2400" dirty="0" smtClean="0">
                <a:solidFill>
                  <a:srgbClr val="00B050"/>
                </a:solidFill>
              </a:rPr>
              <a:t> </a:t>
            </a:r>
            <a:r>
              <a:rPr lang="pt-BR" sz="2400" dirty="0">
                <a:solidFill>
                  <a:srgbClr val="00B050"/>
                </a:solidFill>
              </a:rPr>
              <a:t>25.  8  E me farão um santuário, e habitarei no meio deles</a:t>
            </a:r>
            <a:r>
              <a:rPr lang="pt-BR" sz="2400" dirty="0" smtClean="0">
                <a:solidFill>
                  <a:srgbClr val="00B050"/>
                </a:solidFill>
              </a:rPr>
              <a:t>.</a:t>
            </a:r>
            <a:endParaRPr lang="pt-BR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2953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4006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I – SANTIFICAÇÃO: A VONTADE DE DEUS   			</a:t>
            </a:r>
            <a:r>
              <a:rPr lang="pt-BR" sz="2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2a</a:t>
            </a:r>
            <a:endParaRPr lang="pt-BR" sz="22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1200" dirty="0">
                <a:solidFill>
                  <a:srgbClr val="00B0F0"/>
                </a:solidFill>
              </a:rPr>
              <a:t>Ser santo significa ser puro e limpo ou separado e isento do que é moralmente impuro e sujo (o pecado). Desde o princípio Deus quis ensinar Seu povo a diferenciar entre a condição </a:t>
            </a:r>
            <a:r>
              <a:rPr lang="pt-BR" sz="1200" dirty="0" smtClean="0">
                <a:solidFill>
                  <a:srgbClr val="00B0F0"/>
                </a:solidFill>
              </a:rPr>
              <a:t>corrupta </a:t>
            </a:r>
            <a:r>
              <a:rPr lang="pt-BR" sz="1200" dirty="0">
                <a:solidFill>
                  <a:srgbClr val="00B0F0"/>
                </a:solidFill>
              </a:rPr>
              <a:t>do homem </a:t>
            </a:r>
            <a:r>
              <a:rPr lang="pt-BR" sz="1200" dirty="0" smtClean="0">
                <a:solidFill>
                  <a:srgbClr val="00B0F0"/>
                </a:solidFill>
              </a:rPr>
              <a:t>após </a:t>
            </a:r>
            <a:r>
              <a:rPr lang="pt-BR" sz="1200" dirty="0">
                <a:solidFill>
                  <a:srgbClr val="00B0F0"/>
                </a:solidFill>
              </a:rPr>
              <a:t>a Queda, e a perfeição e excelência </a:t>
            </a:r>
            <a:r>
              <a:rPr lang="pt-BR" sz="1200" dirty="0" smtClean="0">
                <a:solidFill>
                  <a:srgbClr val="00B0F0"/>
                </a:solidFill>
              </a:rPr>
              <a:t>do </a:t>
            </a:r>
            <a:r>
              <a:rPr lang="pt-BR" sz="1200" dirty="0">
                <a:solidFill>
                  <a:srgbClr val="00B0F0"/>
                </a:solidFill>
              </a:rPr>
              <a:t>Criador, nos termos de distinguir entre o santo e o </a:t>
            </a:r>
            <a:r>
              <a:rPr lang="pt-BR" sz="1200" dirty="0" smtClean="0">
                <a:solidFill>
                  <a:srgbClr val="00B0F0"/>
                </a:solidFill>
              </a:rPr>
              <a:t>profano. </a:t>
            </a:r>
            <a:r>
              <a:rPr lang="pt-BR" sz="1200" dirty="0">
                <a:solidFill>
                  <a:srgbClr val="00B0F0"/>
                </a:solidFill>
              </a:rPr>
              <a:t>Mas é no concerto da lei que vamos encontrar um método sistemático de ensino estabelecido por Deus, na </a:t>
            </a:r>
            <a:r>
              <a:rPr lang="pt-BR" sz="1200" dirty="0" err="1">
                <a:solidFill>
                  <a:srgbClr val="00B0F0"/>
                </a:solidFill>
              </a:rPr>
              <a:t>institução</a:t>
            </a:r>
            <a:r>
              <a:rPr lang="pt-BR" sz="1200" dirty="0">
                <a:solidFill>
                  <a:srgbClr val="00B0F0"/>
                </a:solidFill>
              </a:rPr>
              <a:t> de dias solenes e santos – como o sábado, a páscoa e o dia da expiação, que deveriam ser observados de acordo com o propósito divino, em distinção aos demais dias em que o povo podia buscar os seus próprios interesses (</a:t>
            </a:r>
            <a:r>
              <a:rPr lang="pt-BR" sz="1200" dirty="0" err="1">
                <a:solidFill>
                  <a:srgbClr val="00B0F0"/>
                </a:solidFill>
              </a:rPr>
              <a:t>Ex</a:t>
            </a:r>
            <a:r>
              <a:rPr lang="pt-BR" sz="1200" dirty="0">
                <a:solidFill>
                  <a:srgbClr val="00B0F0"/>
                </a:solidFill>
              </a:rPr>
              <a:t> </a:t>
            </a:r>
            <a:r>
              <a:rPr lang="pt-BR" sz="1200" dirty="0" smtClean="0">
                <a:solidFill>
                  <a:srgbClr val="00B0F0"/>
                </a:solidFill>
              </a:rPr>
              <a:t>20.9-10); </a:t>
            </a:r>
            <a:r>
              <a:rPr lang="pt-BR" sz="1200" dirty="0">
                <a:solidFill>
                  <a:srgbClr val="00B0F0"/>
                </a:solidFill>
              </a:rPr>
              <a:t>a distinção entre alimentos puros, que podiam ser comidos, e impuros, que deviam ser evitados (</a:t>
            </a:r>
            <a:r>
              <a:rPr lang="pt-BR" sz="1200" dirty="0" err="1">
                <a:solidFill>
                  <a:srgbClr val="00B0F0"/>
                </a:solidFill>
              </a:rPr>
              <a:t>Lv</a:t>
            </a:r>
            <a:r>
              <a:rPr lang="pt-BR" sz="1200" dirty="0">
                <a:solidFill>
                  <a:srgbClr val="00B0F0"/>
                </a:solidFill>
              </a:rPr>
              <a:t> 11.46-47); condições do corpo humano (como a lepra e os fluxos) que lembravam o esvair da vida causado pelo pecado e a queda de nossos pais (</a:t>
            </a:r>
            <a:r>
              <a:rPr lang="pt-BR" sz="1200" dirty="0" err="1">
                <a:solidFill>
                  <a:srgbClr val="00B0F0"/>
                </a:solidFill>
              </a:rPr>
              <a:t>Lv</a:t>
            </a:r>
            <a:r>
              <a:rPr lang="pt-BR" sz="1200" dirty="0">
                <a:solidFill>
                  <a:srgbClr val="00B0F0"/>
                </a:solidFill>
              </a:rPr>
              <a:t> 14.54-57; 15.31-33); e até mesmo a delimitação de um local sagrado, um santuário, destinado ao culto divino e que era estritamente separado do território profano em redor (</a:t>
            </a:r>
            <a:r>
              <a:rPr lang="pt-BR" sz="1200" dirty="0" err="1">
                <a:solidFill>
                  <a:srgbClr val="00B0F0"/>
                </a:solidFill>
              </a:rPr>
              <a:t>Ex</a:t>
            </a:r>
            <a:r>
              <a:rPr lang="pt-BR" sz="1200" dirty="0">
                <a:solidFill>
                  <a:srgbClr val="00B0F0"/>
                </a:solidFill>
              </a:rPr>
              <a:t> 25.8</a:t>
            </a:r>
            <a:r>
              <a:rPr lang="pt-BR" sz="1200" dirty="0" smtClean="0">
                <a:solidFill>
                  <a:srgbClr val="00B0F0"/>
                </a:solidFill>
              </a:rPr>
              <a:t>).</a:t>
            </a:r>
            <a:r>
              <a:rPr lang="pt-BR" sz="1200" dirty="0">
                <a:solidFill>
                  <a:srgbClr val="FF0000"/>
                </a:solidFill>
              </a:rPr>
              <a:t> </a:t>
            </a:r>
            <a:r>
              <a:rPr lang="pt-BR" sz="1800" dirty="0">
                <a:solidFill>
                  <a:srgbClr val="FF0000"/>
                </a:solidFill>
              </a:rPr>
              <a:t>*</a:t>
            </a:r>
            <a:r>
              <a:rPr lang="pt-BR" sz="1800" dirty="0" smtClean="0"/>
              <a:t> </a:t>
            </a:r>
            <a:r>
              <a:rPr lang="pt-BR" sz="2400" dirty="0"/>
              <a:t>Todos esses elementos da lei mosaica eram rudimentos físicos, terrenos e visíveis, mas adequados àquele estágio de desenvolvimento do povo de Deus (cf. </a:t>
            </a:r>
            <a:r>
              <a:rPr lang="pt-BR" sz="2400" dirty="0" err="1">
                <a:solidFill>
                  <a:srgbClr val="0000CC"/>
                </a:solidFill>
              </a:rPr>
              <a:t>Gl</a:t>
            </a:r>
            <a:r>
              <a:rPr lang="pt-BR" sz="2400" dirty="0">
                <a:solidFill>
                  <a:srgbClr val="0000CC"/>
                </a:solidFill>
              </a:rPr>
              <a:t> 3.23-25</a:t>
            </a:r>
            <a:r>
              <a:rPr lang="pt-BR" sz="2400" dirty="0"/>
              <a:t>). Através das sombras do primeiro concerto, a igreja ainda na sua infância aprendeu que Deus é santo e que Ele quer que o Seu povo seja participante da Sua santidade (</a:t>
            </a:r>
            <a:r>
              <a:rPr lang="pt-BR" sz="2400" dirty="0" err="1">
                <a:solidFill>
                  <a:srgbClr val="0000CC"/>
                </a:solidFill>
              </a:rPr>
              <a:t>Lv</a:t>
            </a:r>
            <a:r>
              <a:rPr lang="pt-BR" sz="2400" dirty="0">
                <a:solidFill>
                  <a:srgbClr val="0000CC"/>
                </a:solidFill>
              </a:rPr>
              <a:t> 20.26; </a:t>
            </a:r>
            <a:r>
              <a:rPr lang="pt-BR" sz="2400" dirty="0" err="1">
                <a:solidFill>
                  <a:srgbClr val="0000CC"/>
                </a:solidFill>
              </a:rPr>
              <a:t>Dt</a:t>
            </a:r>
            <a:r>
              <a:rPr lang="pt-BR" sz="2400" dirty="0">
                <a:solidFill>
                  <a:srgbClr val="0000CC"/>
                </a:solidFill>
              </a:rPr>
              <a:t> 14.2</a:t>
            </a:r>
            <a:r>
              <a:rPr lang="pt-BR" sz="2400" dirty="0" smtClean="0"/>
              <a:t>)</a:t>
            </a:r>
            <a:r>
              <a:rPr lang="pt-BR" sz="2400" dirty="0" smtClean="0">
                <a:solidFill>
                  <a:srgbClr val="FF0000"/>
                </a:solidFill>
              </a:rPr>
              <a:t>*</a:t>
            </a:r>
            <a:endParaRPr lang="pt-BR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503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692696"/>
            <a:ext cx="7344816" cy="576064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800" dirty="0" err="1">
                <a:solidFill>
                  <a:srgbClr val="0000CC"/>
                </a:solidFill>
              </a:rPr>
              <a:t>Lv</a:t>
            </a:r>
            <a:r>
              <a:rPr lang="pt-BR" sz="2800" dirty="0">
                <a:solidFill>
                  <a:srgbClr val="0000CC"/>
                </a:solidFill>
              </a:rPr>
              <a:t> </a:t>
            </a:r>
            <a:r>
              <a:rPr lang="pt-BR" sz="2800" dirty="0">
                <a:solidFill>
                  <a:srgbClr val="0000CC"/>
                </a:solidFill>
              </a:rPr>
              <a:t>20.  26  E ser-me-eis santos, porque eu, o SENHOR, sou santo e separei-vos dos povos, para serdes meus. </a:t>
            </a:r>
          </a:p>
          <a:p>
            <a:pPr marL="0" indent="0">
              <a:buNone/>
            </a:pPr>
            <a:r>
              <a:rPr lang="pt-BR" sz="2800" dirty="0" err="1">
                <a:solidFill>
                  <a:srgbClr val="00B050"/>
                </a:solidFill>
              </a:rPr>
              <a:t>Dt</a:t>
            </a:r>
            <a:r>
              <a:rPr lang="pt-BR" sz="2800" dirty="0">
                <a:solidFill>
                  <a:srgbClr val="00B050"/>
                </a:solidFill>
              </a:rPr>
              <a:t> 14.  2  Porque és povo santo ao SENHOR, teu Deus, e o SENHOR te escolheu de todos os povos que há sobre a face da terra, para lhe seres o seu povo próprio</a:t>
            </a:r>
            <a:r>
              <a:rPr lang="pt-BR" sz="2800" dirty="0">
                <a:solidFill>
                  <a:srgbClr val="00B050"/>
                </a:solidFill>
              </a:rPr>
              <a:t>.</a:t>
            </a:r>
          </a:p>
          <a:p>
            <a:pPr marL="0" lvl="0" indent="0">
              <a:buNone/>
            </a:pPr>
            <a:r>
              <a:rPr lang="pt-BR" sz="2600" dirty="0" err="1">
                <a:solidFill>
                  <a:srgbClr val="0000CC"/>
                </a:solidFill>
              </a:rPr>
              <a:t>Gl</a:t>
            </a:r>
            <a:r>
              <a:rPr lang="pt-BR" sz="2600" dirty="0">
                <a:solidFill>
                  <a:srgbClr val="0000CC"/>
                </a:solidFill>
              </a:rPr>
              <a:t> 3.  23  Mas, antes que a fé viesse, estávamos guardados debaixo da lei e encerrados para aquela fé que se havia de manifestar.  24  De maneira que a lei nos serviu de aio, para nos conduzir a Cristo, para que, pela fé, fôssemos justificados.  25  Mas, depois que a fé veio, já não estamos debaixo de aio.</a:t>
            </a:r>
          </a:p>
          <a:p>
            <a:pPr marL="0" lvl="0" indent="0">
              <a:buNone/>
            </a:pPr>
            <a:endParaRPr lang="pt-BR" sz="2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3028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SANTIFICAÇÃO: A VONTADE DE DEUS   			</a:t>
            </a:r>
            <a:r>
              <a:rPr lang="pt-BR" sz="20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3a</a:t>
            </a:r>
            <a:endParaRPr lang="pt-BR" sz="2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600" dirty="0"/>
              <a:t>Então, na plenitude dos tempos, veio o Filho de Deus, instituindo um novo concerto e, através dele, uma melhor e mais completa revelação acerca da vontade de Deus, elevando a igreja à maturidade espiritual pela compreensão de que Deus busca a conformação do Seu povo à Sua santidade, não na aparência de ritos exteriores, mas em espírito e em verdade (</a:t>
            </a:r>
            <a:r>
              <a:rPr lang="pt-BR" sz="2600" dirty="0" err="1">
                <a:solidFill>
                  <a:srgbClr val="0000CC"/>
                </a:solidFill>
              </a:rPr>
              <a:t>Jo</a:t>
            </a:r>
            <a:r>
              <a:rPr lang="pt-BR" sz="2600" dirty="0">
                <a:solidFill>
                  <a:srgbClr val="0000CC"/>
                </a:solidFill>
              </a:rPr>
              <a:t> 1.17; 4.21-24</a:t>
            </a:r>
            <a:r>
              <a:rPr lang="pt-BR" sz="2600" dirty="0" smtClean="0"/>
              <a:t>).</a:t>
            </a:r>
            <a:r>
              <a:rPr lang="pt-BR" sz="2600" dirty="0" smtClean="0">
                <a:solidFill>
                  <a:srgbClr val="FF0000"/>
                </a:solidFill>
              </a:rPr>
              <a:t>*</a:t>
            </a:r>
            <a:r>
              <a:rPr lang="pt-BR" sz="2600" dirty="0" smtClean="0"/>
              <a:t> </a:t>
            </a:r>
            <a:r>
              <a:rPr lang="pt-BR" sz="1800" dirty="0"/>
              <a:t>Para isto, o Senhor Jesus confirma a promessa do Espírito Santo, que seria dado aos fiéis de tal forma que habitaria neles, e, após cumprida em Pentecostes, o aprendizado e a participação na santidade divina torna-se uma experiência principalmente interior, operada eficazmente no coração do crente, ao mesmo tempo em que alcança e molda toda a sua maneira de viver, para a glória e santificação do nome do Senhor (</a:t>
            </a:r>
            <a:r>
              <a:rPr lang="pt-BR" sz="1800" dirty="0" err="1">
                <a:solidFill>
                  <a:srgbClr val="0000CC"/>
                </a:solidFill>
              </a:rPr>
              <a:t>Ez</a:t>
            </a:r>
            <a:r>
              <a:rPr lang="pt-BR" sz="1800" dirty="0">
                <a:solidFill>
                  <a:srgbClr val="0000CC"/>
                </a:solidFill>
              </a:rPr>
              <a:t> 36.27; </a:t>
            </a:r>
            <a:r>
              <a:rPr lang="pt-BR" sz="1800" dirty="0" err="1">
                <a:solidFill>
                  <a:srgbClr val="0000CC"/>
                </a:solidFill>
              </a:rPr>
              <a:t>Jo</a:t>
            </a:r>
            <a:r>
              <a:rPr lang="pt-BR" sz="1800" dirty="0">
                <a:solidFill>
                  <a:srgbClr val="0000CC"/>
                </a:solidFill>
              </a:rPr>
              <a:t> 14.16-17; </a:t>
            </a:r>
            <a:r>
              <a:rPr lang="pt-BR" sz="1800" dirty="0" err="1">
                <a:solidFill>
                  <a:srgbClr val="0000CC"/>
                </a:solidFill>
              </a:rPr>
              <a:t>Mt</a:t>
            </a:r>
            <a:r>
              <a:rPr lang="pt-BR" sz="1800" dirty="0">
                <a:solidFill>
                  <a:srgbClr val="0000CC"/>
                </a:solidFill>
              </a:rPr>
              <a:t> 6.9</a:t>
            </a:r>
            <a:r>
              <a:rPr lang="pt-BR" sz="1800" dirty="0"/>
              <a:t>).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40119536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908720"/>
            <a:ext cx="7704856" cy="540060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3000" dirty="0" err="1">
                <a:solidFill>
                  <a:srgbClr val="00B050"/>
                </a:solidFill>
              </a:rPr>
              <a:t>Jo</a:t>
            </a:r>
            <a:r>
              <a:rPr lang="pt-BR" sz="3000" dirty="0">
                <a:solidFill>
                  <a:srgbClr val="00B050"/>
                </a:solidFill>
              </a:rPr>
              <a:t> 1.  17  Porque a lei foi dada por Moisés; a graça e a verdade vieram por Jesus Cristo.</a:t>
            </a:r>
          </a:p>
          <a:p>
            <a:pPr marL="0" indent="0">
              <a:buNone/>
            </a:pPr>
            <a:r>
              <a:rPr lang="pt-BR" sz="2800" dirty="0" err="1">
                <a:solidFill>
                  <a:srgbClr val="0000CC"/>
                </a:solidFill>
              </a:rPr>
              <a:t>Jo</a:t>
            </a:r>
            <a:r>
              <a:rPr lang="pt-BR" sz="2800" dirty="0">
                <a:solidFill>
                  <a:srgbClr val="0000CC"/>
                </a:solidFill>
              </a:rPr>
              <a:t> 4.  21  Disse-lhe Jesus: Mulher, crê-me que a hora vem em que nem neste monte nem em Jerusalém adorareis o Pai.  22  Vós adorais o que não sabeis; nós adoramos o que sabemos porque a salvação vem dos judeus.  23  Mas a hora vem, e agora é, em que os verdadeiros adoradores adorarão o Pai em espírito e em verdade, porque o Pai procura a tais que assim o adorem.  24  Deus é Espírito, e importa que os que o adoram o adorem em espírito e em verdade</a:t>
            </a:r>
            <a:r>
              <a:rPr lang="pt-BR" sz="2800" dirty="0" smtClean="0">
                <a:solidFill>
                  <a:srgbClr val="0000CC"/>
                </a:solidFill>
              </a:rPr>
              <a:t>.</a:t>
            </a:r>
            <a:endParaRPr lang="pt-BR" sz="2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1893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 – SANTIFICAÇÃO: A VONTADE DE DEUS   			</a:t>
            </a:r>
            <a:r>
              <a:rPr lang="pt-BR" sz="20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3</a:t>
            </a:r>
            <a:endParaRPr lang="pt-BR" sz="2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000" dirty="0">
                <a:solidFill>
                  <a:srgbClr val="00B0F0"/>
                </a:solidFill>
              </a:rPr>
              <a:t>Então, na plenitude dos tempos, veio o Filho de Deus, instituindo um novo concerto e, através dele, uma melhor e mais completa revelação acerca da vontade de Deus, elevando a igreja à maturidade espiritual pela compreensão de que Deus busca a conformação do Seu povo à Sua santidade, não na aparência de ritos exteriores, mas em espírito e em verdade</a:t>
            </a:r>
            <a:r>
              <a:rPr lang="pt-BR" sz="2000" dirty="0"/>
              <a:t> </a:t>
            </a:r>
            <a:r>
              <a:rPr lang="pt-BR" sz="2200" dirty="0"/>
              <a:t>(</a:t>
            </a:r>
            <a:r>
              <a:rPr lang="pt-BR" sz="2200" dirty="0" err="1">
                <a:solidFill>
                  <a:srgbClr val="0000CC"/>
                </a:solidFill>
              </a:rPr>
              <a:t>Jo</a:t>
            </a:r>
            <a:r>
              <a:rPr lang="pt-BR" sz="2200" dirty="0">
                <a:solidFill>
                  <a:srgbClr val="0000CC"/>
                </a:solidFill>
              </a:rPr>
              <a:t> 1.17; 4.21-24</a:t>
            </a:r>
            <a:r>
              <a:rPr lang="pt-BR" sz="2200" dirty="0"/>
              <a:t>). </a:t>
            </a:r>
            <a:r>
              <a:rPr lang="pt-BR" sz="2500" dirty="0"/>
              <a:t>Para isto, o Senhor Jesus confirma a promessa do Espírito Santo, que seria dado aos fiéis de tal forma que habitaria neles, e, após cumprida em Pentecostes, o aprendizado e a participação na santidade divina torna-se uma experiência principalmente interior, operada eficazmente no coração do crente, ao mesmo tempo em que alcança e molda toda a sua maneira de viver, para a glória e santificação do nome do Senhor </a:t>
            </a:r>
            <a:r>
              <a:rPr lang="pt-BR" sz="2200" dirty="0"/>
              <a:t>(</a:t>
            </a:r>
            <a:r>
              <a:rPr lang="pt-BR" sz="2200" dirty="0" err="1">
                <a:solidFill>
                  <a:srgbClr val="0000CC"/>
                </a:solidFill>
              </a:rPr>
              <a:t>Ez</a:t>
            </a:r>
            <a:r>
              <a:rPr lang="pt-BR" sz="2200" dirty="0">
                <a:solidFill>
                  <a:srgbClr val="0000CC"/>
                </a:solidFill>
              </a:rPr>
              <a:t> 36.27; </a:t>
            </a:r>
            <a:r>
              <a:rPr lang="pt-BR" sz="2200" dirty="0" err="1">
                <a:solidFill>
                  <a:srgbClr val="0000CC"/>
                </a:solidFill>
              </a:rPr>
              <a:t>Jo</a:t>
            </a:r>
            <a:r>
              <a:rPr lang="pt-BR" sz="2200" dirty="0">
                <a:solidFill>
                  <a:srgbClr val="0000CC"/>
                </a:solidFill>
              </a:rPr>
              <a:t> </a:t>
            </a:r>
            <a:r>
              <a:rPr lang="pt-BR" sz="2200" dirty="0" smtClean="0">
                <a:solidFill>
                  <a:srgbClr val="0000CC"/>
                </a:solidFill>
              </a:rPr>
              <a:t>14.16-17</a:t>
            </a:r>
            <a:r>
              <a:rPr lang="pt-BR" sz="2200" dirty="0" smtClean="0"/>
              <a:t>).</a:t>
            </a:r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3649284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08756" y="3933056"/>
            <a:ext cx="7510463" cy="910952"/>
          </a:xfrm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b="1" i="1" dirty="0">
                <a:solidFill>
                  <a:srgbClr val="00B050"/>
                </a:solidFill>
                <a:cs typeface="Arial" charset="0"/>
              </a:rPr>
              <a:t> Lição </a:t>
            </a:r>
            <a:r>
              <a:rPr lang="pt-BR" b="1" i="1" dirty="0" smtClean="0">
                <a:solidFill>
                  <a:srgbClr val="00B050"/>
                </a:solidFill>
                <a:cs typeface="Arial" charset="0"/>
              </a:rPr>
              <a:t>13:  A </a:t>
            </a:r>
            <a:r>
              <a:rPr lang="pt-BR" b="1" i="1" dirty="0">
                <a:solidFill>
                  <a:srgbClr val="00B050"/>
                </a:solidFill>
                <a:cs typeface="Arial" charset="0"/>
              </a:rPr>
              <a:t>Santificação do Crente</a:t>
            </a:r>
          </a:p>
        </p:txBody>
      </p:sp>
      <p:sp>
        <p:nvSpPr>
          <p:cNvPr id="2" name="Retângulo 1"/>
          <p:cNvSpPr/>
          <p:nvPr/>
        </p:nvSpPr>
        <p:spPr>
          <a:xfrm>
            <a:off x="1403648" y="1628800"/>
            <a:ext cx="6120680" cy="1200329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3600" b="1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Lição complementar no trimestre</a:t>
            </a:r>
            <a:endParaRPr lang="pt-BR" sz="3600" b="1" dirty="0">
              <a:solidFill>
                <a:srgbClr val="7030A0"/>
              </a:solidFill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56" y="5445224"/>
            <a:ext cx="7510463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908720"/>
            <a:ext cx="7704856" cy="540060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dirty="0" err="1" smtClean="0">
                <a:solidFill>
                  <a:srgbClr val="0000CC"/>
                </a:solidFill>
              </a:rPr>
              <a:t>Ez</a:t>
            </a:r>
            <a:r>
              <a:rPr lang="pt-BR" dirty="0" smtClean="0">
                <a:solidFill>
                  <a:srgbClr val="0000CC"/>
                </a:solidFill>
              </a:rPr>
              <a:t> </a:t>
            </a:r>
            <a:r>
              <a:rPr lang="pt-BR" dirty="0">
                <a:solidFill>
                  <a:srgbClr val="0000CC"/>
                </a:solidFill>
              </a:rPr>
              <a:t>36.  27  E porei dentro de vós o meu espírito e farei que andeis nos meus estatutos, e guardeis os meus juízos, e os observeis.</a:t>
            </a:r>
          </a:p>
          <a:p>
            <a:pPr marL="0" indent="0">
              <a:buNone/>
            </a:pPr>
            <a:r>
              <a:rPr lang="pt-BR" dirty="0">
                <a:solidFill>
                  <a:srgbClr val="0000CC"/>
                </a:solidFill>
              </a:rPr>
              <a:t> </a:t>
            </a:r>
            <a:r>
              <a:rPr lang="pt-BR" dirty="0" err="1">
                <a:solidFill>
                  <a:srgbClr val="00B050"/>
                </a:solidFill>
              </a:rPr>
              <a:t>Jo</a:t>
            </a:r>
            <a:r>
              <a:rPr lang="pt-BR" dirty="0">
                <a:solidFill>
                  <a:srgbClr val="00B050"/>
                </a:solidFill>
              </a:rPr>
              <a:t> 14.  16  E eu rogarei ao Pai, e ele vos dará outro Consolador, para que fique convosco para sempre,  17  o Espírito da verdade, que o mundo não pode receber, porque não o vê, nem o conhece; mas vós o conheceis, porque habita convosco e estará em vós</a:t>
            </a:r>
            <a:r>
              <a:rPr lang="pt-BR" dirty="0" smtClean="0">
                <a:solidFill>
                  <a:srgbClr val="00B050"/>
                </a:solidFill>
              </a:rPr>
              <a:t>.</a:t>
            </a:r>
            <a:r>
              <a:rPr lang="pt-BR" sz="2800" dirty="0" smtClean="0">
                <a:solidFill>
                  <a:srgbClr val="0000CC"/>
                </a:solidFill>
              </a:rPr>
              <a:t> </a:t>
            </a:r>
            <a:endParaRPr lang="pt-BR" sz="2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756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Crente</a:t>
            </a:r>
            <a:br>
              <a:rPr lang="pt-BR" sz="32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</a:t>
            </a:r>
            <a:r>
              <a:rPr lang="pt-BR" sz="2800" b="1" dirty="0" smtClean="0">
                <a:solidFill>
                  <a:srgbClr val="006600"/>
                </a:solidFill>
              </a:rPr>
              <a:t>SANTIFICAÇÃO: A VONTADE DE DEUS</a:t>
            </a:r>
            <a:r>
              <a:rPr lang="pt-BR" sz="1400" b="1" dirty="0" smtClean="0">
                <a:solidFill>
                  <a:srgbClr val="006600"/>
                </a:solidFill>
              </a:rPr>
              <a:t>   </a:t>
            </a:r>
          </a:p>
          <a:p>
            <a:pPr marL="0" indent="0">
              <a:buNone/>
            </a:pPr>
            <a:endParaRPr lang="pt-BR" sz="14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800" b="1" dirty="0" smtClean="0">
                <a:solidFill>
                  <a:srgbClr val="FF0000"/>
                </a:solidFill>
              </a:rPr>
              <a:t>II – SANTIFICADOS EM CRISTO JESUS  </a:t>
            </a:r>
            <a:r>
              <a:rPr lang="pt-BR" sz="1400" b="1" dirty="0" smtClean="0">
                <a:solidFill>
                  <a:srgbClr val="006600"/>
                </a:solidFill>
              </a:rPr>
              <a:t>						</a:t>
            </a:r>
            <a:endParaRPr lang="pt-BR" sz="14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III – SANTIFICADOS NA OBEDIÊNCIA À VERDADE</a:t>
            </a:r>
            <a:r>
              <a:rPr lang="pt-BR" sz="1200" b="1" dirty="0">
                <a:solidFill>
                  <a:srgbClr val="006600"/>
                </a:solidFill>
              </a:rPr>
              <a:t>		</a:t>
            </a:r>
            <a:r>
              <a:rPr lang="pt-BR" sz="12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52204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II – SANTIFICADOS EM CRISTO JESUS</a:t>
            </a:r>
            <a:r>
              <a:rPr lang="pt-BR" sz="2400" b="1" dirty="0" smtClean="0">
                <a:solidFill>
                  <a:srgbClr val="006600"/>
                </a:solidFill>
              </a:rPr>
              <a:t>	</a:t>
            </a:r>
            <a:r>
              <a:rPr lang="pt-BR" sz="2400" b="1" dirty="0">
                <a:solidFill>
                  <a:srgbClr val="006600"/>
                </a:solidFill>
              </a:rPr>
              <a:t>		</a:t>
            </a:r>
            <a:r>
              <a:rPr lang="pt-BR" sz="2000" b="1" dirty="0" smtClean="0">
                <a:solidFill>
                  <a:srgbClr val="006600"/>
                </a:solidFill>
              </a:rPr>
              <a:t>1a</a:t>
            </a:r>
            <a:endParaRPr lang="pt-BR" sz="20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dirty="0">
                <a:solidFill>
                  <a:srgbClr val="006600"/>
                </a:solidFill>
              </a:rPr>
              <a:t>	</a:t>
            </a:r>
            <a:r>
              <a:rPr lang="pt-BR" sz="2800" dirty="0"/>
              <a:t>O Senhor Jesus, sendo a cabeça da igreja, </a:t>
            </a:r>
            <a:r>
              <a:rPr lang="pt-BR" sz="2800" dirty="0" err="1"/>
              <a:t>aqu’Ele</a:t>
            </a:r>
            <a:r>
              <a:rPr lang="pt-BR" sz="2800" dirty="0"/>
              <a:t> em quem se cumpre o propósito divino para com toda a criação, e em especial a igreja, é o autor e consumador da nossa santificação </a:t>
            </a:r>
            <a:r>
              <a:rPr lang="pt-BR" sz="2000" dirty="0"/>
              <a:t>(</a:t>
            </a:r>
            <a:r>
              <a:rPr lang="pt-BR" sz="2000" dirty="0" err="1">
                <a:solidFill>
                  <a:srgbClr val="0000CC"/>
                </a:solidFill>
              </a:rPr>
              <a:t>Hb</a:t>
            </a:r>
            <a:r>
              <a:rPr lang="pt-BR" sz="2000" dirty="0">
                <a:solidFill>
                  <a:srgbClr val="0000CC"/>
                </a:solidFill>
              </a:rPr>
              <a:t> 2.1</a:t>
            </a:r>
            <a:r>
              <a:rPr lang="pt-BR" sz="2000" dirty="0"/>
              <a:t>1</a:t>
            </a:r>
            <a:r>
              <a:rPr lang="pt-BR" sz="2000" dirty="0" smtClean="0"/>
              <a:t>).</a:t>
            </a:r>
            <a:r>
              <a:rPr lang="pt-BR" sz="2000" dirty="0" smtClean="0">
                <a:solidFill>
                  <a:srgbClr val="FF0000"/>
                </a:solidFill>
              </a:rPr>
              <a:t>*</a:t>
            </a:r>
            <a:r>
              <a:rPr lang="pt-BR" sz="2000" dirty="0" smtClean="0"/>
              <a:t> </a:t>
            </a:r>
            <a:r>
              <a:rPr lang="pt-BR" sz="1800" dirty="0"/>
              <a:t>Visto como o pecado não apenas separou o homem da perfeição moral do Deus santo, mas corrompeu o seu entendimento a ponto de que todos os seus pensamentos são continuamente maus e pecaminosos, o homem natural vive em um eterno estado de profanação; ele é intrinsecamente impuro, e todas as suas obras são imundas, profanas e desprezíveis ante a excelência da santidade divina (</a:t>
            </a:r>
            <a:r>
              <a:rPr lang="pt-BR" sz="1800" dirty="0" err="1">
                <a:solidFill>
                  <a:srgbClr val="0000CC"/>
                </a:solidFill>
              </a:rPr>
              <a:t>Mt</a:t>
            </a:r>
            <a:r>
              <a:rPr lang="pt-BR" sz="1800" dirty="0">
                <a:solidFill>
                  <a:srgbClr val="0000CC"/>
                </a:solidFill>
              </a:rPr>
              <a:t> 15.19; </a:t>
            </a:r>
            <a:r>
              <a:rPr lang="pt-BR" sz="1800" dirty="0" err="1">
                <a:solidFill>
                  <a:srgbClr val="0000CC"/>
                </a:solidFill>
              </a:rPr>
              <a:t>Is</a:t>
            </a:r>
            <a:r>
              <a:rPr lang="pt-BR" sz="1800" dirty="0">
                <a:solidFill>
                  <a:srgbClr val="0000CC"/>
                </a:solidFill>
              </a:rPr>
              <a:t> 64.6</a:t>
            </a:r>
            <a:r>
              <a:rPr lang="pt-BR" sz="1800" dirty="0"/>
              <a:t>). O abismo entre a condição profana do homem e a santidade de Deus é tão grande e humanamente insuperável que, sob a sombra da lei, apesar de todos os métodos de purificação dados através de Moisés, nenhum deles era completo sem a execução de um sacrifício de sangue para santificar o profano pecador (</a:t>
            </a:r>
            <a:r>
              <a:rPr lang="pt-BR" sz="1800" dirty="0" err="1">
                <a:solidFill>
                  <a:srgbClr val="0000CC"/>
                </a:solidFill>
              </a:rPr>
              <a:t>Sl</a:t>
            </a:r>
            <a:r>
              <a:rPr lang="pt-BR" sz="1800" dirty="0">
                <a:solidFill>
                  <a:srgbClr val="0000CC"/>
                </a:solidFill>
              </a:rPr>
              <a:t> 49.6-9; </a:t>
            </a:r>
            <a:r>
              <a:rPr lang="pt-BR" sz="1800" dirty="0" err="1">
                <a:solidFill>
                  <a:srgbClr val="0000CC"/>
                </a:solidFill>
              </a:rPr>
              <a:t>Hb</a:t>
            </a:r>
            <a:r>
              <a:rPr lang="pt-BR" sz="1800" dirty="0">
                <a:solidFill>
                  <a:srgbClr val="0000CC"/>
                </a:solidFill>
              </a:rPr>
              <a:t> 9.18, 22</a:t>
            </a:r>
            <a:r>
              <a:rPr lang="pt-BR" sz="1800" dirty="0"/>
              <a:t>). Ou seja, a santificação do pecador custava o preço de uma vida inocente.</a:t>
            </a:r>
            <a:endParaRPr lang="pt-BR" sz="1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2492896"/>
            <a:ext cx="7704856" cy="302433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3600" dirty="0" err="1">
                <a:solidFill>
                  <a:srgbClr val="0000CC"/>
                </a:solidFill>
              </a:rPr>
              <a:t>Hb</a:t>
            </a:r>
            <a:r>
              <a:rPr lang="pt-BR" sz="3600" dirty="0">
                <a:solidFill>
                  <a:srgbClr val="0000CC"/>
                </a:solidFill>
              </a:rPr>
              <a:t> 2.  11  Porque, assim o que santifica como os que são santificados, são todos de </a:t>
            </a:r>
            <a:r>
              <a:rPr lang="pt-BR" sz="3600" dirty="0" smtClean="0">
                <a:solidFill>
                  <a:srgbClr val="0000CC"/>
                </a:solidFill>
              </a:rPr>
              <a:t>um</a:t>
            </a:r>
            <a:r>
              <a:rPr lang="pt-BR" sz="3600" dirty="0">
                <a:solidFill>
                  <a:srgbClr val="0000CC"/>
                </a:solidFill>
              </a:rPr>
              <a:t> </a:t>
            </a:r>
            <a:r>
              <a:rPr lang="pt-BR" sz="3600" dirty="0" smtClean="0">
                <a:solidFill>
                  <a:srgbClr val="0000CC"/>
                </a:solidFill>
              </a:rPr>
              <a:t> ...</a:t>
            </a:r>
            <a:endParaRPr lang="pt-BR" sz="3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3646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II – SANTIFICADOS EM CRISTO JESUS</a:t>
            </a:r>
            <a:r>
              <a:rPr lang="pt-BR" sz="2400" b="1" dirty="0" smtClean="0">
                <a:solidFill>
                  <a:srgbClr val="006600"/>
                </a:solidFill>
              </a:rPr>
              <a:t>	</a:t>
            </a:r>
            <a:r>
              <a:rPr lang="pt-BR" sz="2400" b="1" dirty="0">
                <a:solidFill>
                  <a:srgbClr val="006600"/>
                </a:solidFill>
              </a:rPr>
              <a:t>		</a:t>
            </a:r>
            <a:r>
              <a:rPr lang="pt-BR" sz="2000" b="1" dirty="0" smtClean="0">
                <a:solidFill>
                  <a:srgbClr val="006600"/>
                </a:solidFill>
              </a:rPr>
              <a:t>1b</a:t>
            </a:r>
            <a:endParaRPr lang="pt-BR" sz="20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dirty="0">
                <a:solidFill>
                  <a:srgbClr val="006600"/>
                </a:solidFill>
              </a:rPr>
              <a:t>	</a:t>
            </a:r>
            <a:r>
              <a:rPr lang="pt-BR" sz="1600" dirty="0">
                <a:solidFill>
                  <a:srgbClr val="00B0F0"/>
                </a:solidFill>
              </a:rPr>
              <a:t>O Senhor Jesus, sendo a cabeça da igreja, </a:t>
            </a:r>
            <a:r>
              <a:rPr lang="pt-BR" sz="1600" dirty="0" err="1">
                <a:solidFill>
                  <a:srgbClr val="00B0F0"/>
                </a:solidFill>
              </a:rPr>
              <a:t>aqu’Ele</a:t>
            </a:r>
            <a:r>
              <a:rPr lang="pt-BR" sz="1600" dirty="0">
                <a:solidFill>
                  <a:srgbClr val="00B0F0"/>
                </a:solidFill>
              </a:rPr>
              <a:t> em quem se cumpre o propósito divino para com toda a criação, e em especial a igreja, é o autor e consumador da nossa santificação </a:t>
            </a:r>
            <a:r>
              <a:rPr lang="pt-BR" sz="1600" dirty="0"/>
              <a:t>(</a:t>
            </a:r>
            <a:r>
              <a:rPr lang="pt-BR" sz="1600" dirty="0" err="1">
                <a:solidFill>
                  <a:srgbClr val="0000CC"/>
                </a:solidFill>
              </a:rPr>
              <a:t>Hb</a:t>
            </a:r>
            <a:r>
              <a:rPr lang="pt-BR" sz="1600" dirty="0">
                <a:solidFill>
                  <a:srgbClr val="0000CC"/>
                </a:solidFill>
              </a:rPr>
              <a:t> 2.1</a:t>
            </a:r>
            <a:r>
              <a:rPr lang="pt-BR" sz="1600" dirty="0"/>
              <a:t>1</a:t>
            </a:r>
            <a:r>
              <a:rPr lang="pt-BR" sz="1600" dirty="0" smtClean="0"/>
              <a:t>).</a:t>
            </a:r>
            <a:r>
              <a:rPr lang="pt-BR" sz="2000" dirty="0" smtClean="0">
                <a:solidFill>
                  <a:srgbClr val="FF0000"/>
                </a:solidFill>
              </a:rPr>
              <a:t>*</a:t>
            </a:r>
            <a:r>
              <a:rPr lang="pt-BR" sz="2000" dirty="0" smtClean="0"/>
              <a:t> </a:t>
            </a:r>
            <a:r>
              <a:rPr lang="pt-BR" sz="2400" dirty="0"/>
              <a:t>Visto como o pecado não apenas separou o homem da perfeição moral do Deus santo, mas corrompeu o seu entendimento a ponto de que todos os seus pensamentos são continuamente maus e pecaminosos, o homem natural vive em um eterno estado de profanação; ele é intrinsecamente impuro, e todas as suas obras são imundas, profanas e desprezíveis ante a excelência da santidade divina </a:t>
            </a:r>
            <a:r>
              <a:rPr lang="pt-BR" sz="2000" dirty="0"/>
              <a:t>(</a:t>
            </a:r>
            <a:r>
              <a:rPr lang="pt-BR" sz="2000" dirty="0" err="1">
                <a:solidFill>
                  <a:srgbClr val="0000CC"/>
                </a:solidFill>
              </a:rPr>
              <a:t>Mt</a:t>
            </a:r>
            <a:r>
              <a:rPr lang="pt-BR" sz="2000" dirty="0">
                <a:solidFill>
                  <a:srgbClr val="0000CC"/>
                </a:solidFill>
              </a:rPr>
              <a:t> 15.19; </a:t>
            </a:r>
            <a:r>
              <a:rPr lang="pt-BR" sz="2000" dirty="0" err="1">
                <a:solidFill>
                  <a:srgbClr val="0000CC"/>
                </a:solidFill>
              </a:rPr>
              <a:t>Is</a:t>
            </a:r>
            <a:r>
              <a:rPr lang="pt-BR" sz="2000" dirty="0">
                <a:solidFill>
                  <a:srgbClr val="0000CC"/>
                </a:solidFill>
              </a:rPr>
              <a:t> 64.6</a:t>
            </a:r>
            <a:r>
              <a:rPr lang="pt-BR" sz="2000" dirty="0" smtClean="0"/>
              <a:t>).</a:t>
            </a:r>
            <a:r>
              <a:rPr lang="pt-BR" sz="2000" dirty="0" smtClean="0">
                <a:solidFill>
                  <a:srgbClr val="FF0000"/>
                </a:solidFill>
              </a:rPr>
              <a:t>*</a:t>
            </a:r>
            <a:r>
              <a:rPr lang="pt-BR" sz="2000" dirty="0" smtClean="0"/>
              <a:t> </a:t>
            </a:r>
            <a:r>
              <a:rPr lang="pt-BR" sz="1800" dirty="0"/>
              <a:t>O abismo entre a condição profana do homem e a santidade de Deus é tão grande e humanamente insuperável que, sob a sombra da lei, apesar de todos os métodos de purificação dados através de Moisés, nenhum deles era completo sem a execução de um sacrifício de sangue para santificar o profano pecador (</a:t>
            </a:r>
            <a:r>
              <a:rPr lang="pt-BR" sz="1800" dirty="0" err="1">
                <a:solidFill>
                  <a:srgbClr val="0000CC"/>
                </a:solidFill>
              </a:rPr>
              <a:t>Sl</a:t>
            </a:r>
            <a:r>
              <a:rPr lang="pt-BR" sz="1800" dirty="0">
                <a:solidFill>
                  <a:srgbClr val="0000CC"/>
                </a:solidFill>
              </a:rPr>
              <a:t> 49.6-9; </a:t>
            </a:r>
            <a:r>
              <a:rPr lang="pt-BR" sz="1800" dirty="0" err="1">
                <a:solidFill>
                  <a:srgbClr val="0000CC"/>
                </a:solidFill>
              </a:rPr>
              <a:t>Hb</a:t>
            </a:r>
            <a:r>
              <a:rPr lang="pt-BR" sz="1800" dirty="0">
                <a:solidFill>
                  <a:srgbClr val="0000CC"/>
                </a:solidFill>
              </a:rPr>
              <a:t> 9.18, 22</a:t>
            </a:r>
            <a:r>
              <a:rPr lang="pt-BR" sz="1800" dirty="0"/>
              <a:t>). Ou seja, a santificação do pecador custava o preço de uma vida inocente.</a:t>
            </a:r>
            <a:endParaRPr lang="pt-BR" sz="1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5905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196752"/>
            <a:ext cx="7704856" cy="475252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dirty="0" err="1">
                <a:solidFill>
                  <a:srgbClr val="0000CC"/>
                </a:solidFill>
              </a:rPr>
              <a:t>Is</a:t>
            </a:r>
            <a:r>
              <a:rPr lang="pt-BR" dirty="0">
                <a:solidFill>
                  <a:srgbClr val="0000CC"/>
                </a:solidFill>
              </a:rPr>
              <a:t> 64.  6  Mas todos nós somos como o imundo, e todas as nossas justiças, como trapo da imundícia; e todos nós caímos como a folha, e as nossas culpas, como um vento, nos arrebatam.</a:t>
            </a:r>
          </a:p>
          <a:p>
            <a:pPr marL="0" indent="0">
              <a:buNone/>
            </a:pPr>
            <a:r>
              <a:rPr lang="pt-BR" dirty="0" err="1" smtClean="0">
                <a:solidFill>
                  <a:srgbClr val="00B050"/>
                </a:solidFill>
              </a:rPr>
              <a:t>Mt</a:t>
            </a:r>
            <a:r>
              <a:rPr lang="pt-BR" dirty="0" smtClean="0">
                <a:solidFill>
                  <a:srgbClr val="00B050"/>
                </a:solidFill>
              </a:rPr>
              <a:t> </a:t>
            </a:r>
            <a:r>
              <a:rPr lang="pt-BR" dirty="0">
                <a:solidFill>
                  <a:srgbClr val="00B050"/>
                </a:solidFill>
              </a:rPr>
              <a:t>15.  19  Porque do coração procedem os maus pensamentos, mortes, adultérios, prostituição, furtos, falsos testemunhos e blasfêmias. </a:t>
            </a:r>
          </a:p>
        </p:txBody>
      </p:sp>
    </p:spTree>
    <p:extLst>
      <p:ext uri="{BB962C8B-B14F-4D97-AF65-F5344CB8AC3E}">
        <p14:creationId xmlns:p14="http://schemas.microsoft.com/office/powerpoint/2010/main" val="32732865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II – SANTIFICADOS EM CRISTO JESUS</a:t>
            </a:r>
            <a:r>
              <a:rPr lang="pt-BR" sz="2400" b="1" dirty="0" smtClean="0">
                <a:solidFill>
                  <a:srgbClr val="006600"/>
                </a:solidFill>
              </a:rPr>
              <a:t>	</a:t>
            </a:r>
            <a:r>
              <a:rPr lang="pt-BR" sz="2400" b="1" dirty="0">
                <a:solidFill>
                  <a:srgbClr val="006600"/>
                </a:solidFill>
              </a:rPr>
              <a:t>		</a:t>
            </a:r>
            <a:r>
              <a:rPr lang="pt-BR" sz="2000" b="1" dirty="0" smtClean="0">
                <a:solidFill>
                  <a:srgbClr val="006600"/>
                </a:solidFill>
              </a:rPr>
              <a:t>1c</a:t>
            </a:r>
            <a:endParaRPr lang="pt-BR" sz="20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dirty="0">
                <a:solidFill>
                  <a:srgbClr val="006600"/>
                </a:solidFill>
              </a:rPr>
              <a:t>	</a:t>
            </a:r>
            <a:r>
              <a:rPr lang="pt-BR" sz="1600" dirty="0">
                <a:solidFill>
                  <a:srgbClr val="00B0F0"/>
                </a:solidFill>
              </a:rPr>
              <a:t>O Senhor Jesus, sendo a cabeça da igreja, </a:t>
            </a:r>
            <a:r>
              <a:rPr lang="pt-BR" sz="1600" dirty="0" err="1">
                <a:solidFill>
                  <a:srgbClr val="00B0F0"/>
                </a:solidFill>
              </a:rPr>
              <a:t>aqu’Ele</a:t>
            </a:r>
            <a:r>
              <a:rPr lang="pt-BR" sz="1600" dirty="0">
                <a:solidFill>
                  <a:srgbClr val="00B0F0"/>
                </a:solidFill>
              </a:rPr>
              <a:t> em quem se cumpre o propósito divino para com toda a criação, e em especial a igreja, é o autor e consumador da nossa santificação </a:t>
            </a:r>
            <a:r>
              <a:rPr lang="pt-BR" sz="1600" dirty="0"/>
              <a:t>(</a:t>
            </a:r>
            <a:r>
              <a:rPr lang="pt-BR" sz="1600" dirty="0" err="1">
                <a:solidFill>
                  <a:srgbClr val="0000CC"/>
                </a:solidFill>
              </a:rPr>
              <a:t>Hb</a:t>
            </a:r>
            <a:r>
              <a:rPr lang="pt-BR" sz="1600" dirty="0">
                <a:solidFill>
                  <a:srgbClr val="0000CC"/>
                </a:solidFill>
              </a:rPr>
              <a:t> 2.1</a:t>
            </a:r>
            <a:r>
              <a:rPr lang="pt-BR" sz="1600" dirty="0"/>
              <a:t>1</a:t>
            </a:r>
            <a:r>
              <a:rPr lang="pt-BR" sz="1600" dirty="0" smtClean="0"/>
              <a:t>).</a:t>
            </a:r>
            <a:r>
              <a:rPr lang="pt-BR" sz="2000" dirty="0" smtClean="0">
                <a:solidFill>
                  <a:srgbClr val="FF0000"/>
                </a:solidFill>
              </a:rPr>
              <a:t>*</a:t>
            </a:r>
            <a:r>
              <a:rPr lang="pt-BR" sz="2000" dirty="0" smtClean="0"/>
              <a:t> </a:t>
            </a:r>
            <a:r>
              <a:rPr lang="pt-BR" sz="1600" dirty="0">
                <a:solidFill>
                  <a:srgbClr val="00B0F0"/>
                </a:solidFill>
              </a:rPr>
              <a:t>Visto como o pecado não apenas separou o homem da perfeição moral do Deus santo, mas corrompeu o seu entendimento a ponto de que todos os seus pensamentos são continuamente maus e pecaminosos, o homem natural vive em um eterno estado de profanação; ele é intrinsecamente impuro, e todas as suas obras são imundas, profanas e desprezíveis ante a excelência da santidade divina </a:t>
            </a:r>
            <a:r>
              <a:rPr lang="pt-BR" sz="1600" dirty="0"/>
              <a:t>(</a:t>
            </a:r>
            <a:r>
              <a:rPr lang="pt-BR" sz="1600" dirty="0" err="1">
                <a:solidFill>
                  <a:srgbClr val="0000CC"/>
                </a:solidFill>
              </a:rPr>
              <a:t>Mt</a:t>
            </a:r>
            <a:r>
              <a:rPr lang="pt-BR" sz="1600" dirty="0">
                <a:solidFill>
                  <a:srgbClr val="0000CC"/>
                </a:solidFill>
              </a:rPr>
              <a:t> 15.19; </a:t>
            </a:r>
            <a:r>
              <a:rPr lang="pt-BR" sz="1600" dirty="0" err="1">
                <a:solidFill>
                  <a:srgbClr val="0000CC"/>
                </a:solidFill>
              </a:rPr>
              <a:t>Is</a:t>
            </a:r>
            <a:r>
              <a:rPr lang="pt-BR" sz="1600" dirty="0">
                <a:solidFill>
                  <a:srgbClr val="0000CC"/>
                </a:solidFill>
              </a:rPr>
              <a:t> 64.6</a:t>
            </a:r>
            <a:r>
              <a:rPr lang="pt-BR" sz="1600" dirty="0" smtClean="0"/>
              <a:t>)</a:t>
            </a:r>
            <a:r>
              <a:rPr lang="pt-BR" sz="2000" dirty="0" smtClean="0"/>
              <a:t>.</a:t>
            </a:r>
            <a:r>
              <a:rPr lang="pt-BR" sz="2000" dirty="0" smtClean="0">
                <a:solidFill>
                  <a:srgbClr val="FF0000"/>
                </a:solidFill>
              </a:rPr>
              <a:t>*</a:t>
            </a:r>
            <a:r>
              <a:rPr lang="pt-BR" sz="2000" dirty="0" smtClean="0"/>
              <a:t> </a:t>
            </a:r>
            <a:r>
              <a:rPr lang="pt-BR" sz="2400" dirty="0"/>
              <a:t>O abismo entre a condição profana do homem e a santidade de Deus é tão grande e humanamente insuperável que, sob a sombra da lei, apesar de todos os métodos de purificação dados através de Moisés, nenhum deles era completo sem a execução de um sacrifício de sangue para santificar o profano pecador (</a:t>
            </a:r>
            <a:r>
              <a:rPr lang="pt-BR" sz="2400" dirty="0" err="1">
                <a:solidFill>
                  <a:srgbClr val="0000CC"/>
                </a:solidFill>
              </a:rPr>
              <a:t>Sl</a:t>
            </a:r>
            <a:r>
              <a:rPr lang="pt-BR" sz="2400" dirty="0">
                <a:solidFill>
                  <a:srgbClr val="0000CC"/>
                </a:solidFill>
              </a:rPr>
              <a:t> 49.6-9; </a:t>
            </a:r>
            <a:r>
              <a:rPr lang="pt-BR" sz="2400" dirty="0" err="1">
                <a:solidFill>
                  <a:srgbClr val="0000CC"/>
                </a:solidFill>
              </a:rPr>
              <a:t>Hb</a:t>
            </a:r>
            <a:r>
              <a:rPr lang="pt-BR" sz="2400" dirty="0">
                <a:solidFill>
                  <a:srgbClr val="0000CC"/>
                </a:solidFill>
              </a:rPr>
              <a:t> 9.18, 22</a:t>
            </a:r>
            <a:r>
              <a:rPr lang="pt-BR" sz="2400" dirty="0"/>
              <a:t>). Ou seja, a santificação do pecador custava o preço de uma vida inocente.</a:t>
            </a:r>
            <a:endParaRPr lang="pt-BR" sz="24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0253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908720"/>
            <a:ext cx="7704856" cy="540060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800" dirty="0" err="1" smtClean="0">
                <a:solidFill>
                  <a:srgbClr val="0000CC"/>
                </a:solidFill>
              </a:rPr>
              <a:t>Sl</a:t>
            </a:r>
            <a:r>
              <a:rPr lang="pt-BR" sz="2800" dirty="0" smtClean="0">
                <a:solidFill>
                  <a:srgbClr val="0000CC"/>
                </a:solidFill>
              </a:rPr>
              <a:t> </a:t>
            </a:r>
            <a:r>
              <a:rPr lang="pt-BR" sz="2800" dirty="0">
                <a:solidFill>
                  <a:srgbClr val="0000CC"/>
                </a:solidFill>
              </a:rPr>
              <a:t>49.  6  Aqueles que confiam na sua fazenda e se gloriam na multidão das suas riquezas,  7  nenhum deles, de modo algum, pode remir a seu irmão ou dar a Deus o resgate dele  8  (pois a redenção da sua alma é caríssima, e seus recursos se esgotariam antes);  9  por isso, tampouco viverá para sempre ou deixará de ver a corrupção</a:t>
            </a:r>
            <a:r>
              <a:rPr lang="pt-BR" sz="2800" dirty="0" smtClean="0">
                <a:solidFill>
                  <a:srgbClr val="0000CC"/>
                </a:solidFill>
              </a:rPr>
              <a:t>;</a:t>
            </a:r>
          </a:p>
          <a:p>
            <a:pPr marL="0" indent="0">
              <a:buNone/>
            </a:pPr>
            <a:r>
              <a:rPr lang="pt-BR" sz="2800" dirty="0" err="1">
                <a:solidFill>
                  <a:srgbClr val="00B050"/>
                </a:solidFill>
              </a:rPr>
              <a:t>Hb</a:t>
            </a:r>
            <a:r>
              <a:rPr lang="pt-BR" sz="2800" dirty="0">
                <a:solidFill>
                  <a:srgbClr val="00B050"/>
                </a:solidFill>
              </a:rPr>
              <a:t> 9.  18  Pelo que também o primeiro não foi consagrado sem sangue;</a:t>
            </a:r>
          </a:p>
          <a:p>
            <a:pPr marL="0" indent="0">
              <a:buNone/>
            </a:pPr>
            <a:r>
              <a:rPr lang="pt-BR" sz="2800" dirty="0">
                <a:solidFill>
                  <a:srgbClr val="00B050"/>
                </a:solidFill>
              </a:rPr>
              <a:t>22  E quase todas as coisas, segundo a lei, se purificam com sangue; e sem derramamento de sangue não há remissão.</a:t>
            </a:r>
          </a:p>
          <a:p>
            <a:pPr marL="0" indent="0">
              <a:buNone/>
            </a:pPr>
            <a:endParaRPr lang="pt-BR" sz="25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4979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52528"/>
          </a:xfrm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r>
              <a:rPr lang="pt-BR" sz="9600" b="1" dirty="0">
                <a:solidFill>
                  <a:srgbClr val="006600"/>
                </a:solidFill>
              </a:rPr>
              <a:t>II – SANTIFICADOS EM CRISTO JESUS			</a:t>
            </a:r>
            <a:r>
              <a:rPr lang="pt-BR" sz="9600" b="1" dirty="0" smtClean="0">
                <a:solidFill>
                  <a:srgbClr val="006600"/>
                </a:solidFill>
              </a:rPr>
              <a:t>2</a:t>
            </a:r>
            <a:endParaRPr lang="pt-BR" sz="9600" b="1" dirty="0">
              <a:solidFill>
                <a:srgbClr val="006600"/>
              </a:solidFill>
            </a:endParaRPr>
          </a:p>
          <a:p>
            <a:pPr marL="0" lvl="0" indent="0">
              <a:buNone/>
            </a:pPr>
            <a:endParaRPr lang="pt-BR" sz="11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9600" dirty="0"/>
              <a:t> </a:t>
            </a:r>
            <a:r>
              <a:rPr lang="pt-BR" sz="10400" dirty="0"/>
              <a:t>Por isso, através do Seu sacrifício na cruz do Calvário, conforme também aprendemos neste trimestre, o Senhor Jesus removeu de nós tanto a dívida como o jugo mental e espiritual que nos fazia escravos do pecado – as quais coisas eram a fonte da nossa contínua impureza – e assim nos purificou pela graça, pela fé (</a:t>
            </a:r>
            <a:r>
              <a:rPr lang="pt-BR" sz="10400" dirty="0">
                <a:solidFill>
                  <a:srgbClr val="0000CC"/>
                </a:solidFill>
              </a:rPr>
              <a:t>Cl 1.14, </a:t>
            </a:r>
            <a:r>
              <a:rPr lang="pt-BR" sz="10400" dirty="0" smtClean="0">
                <a:solidFill>
                  <a:srgbClr val="0000CC"/>
                </a:solidFill>
              </a:rPr>
              <a:t>19-22</a:t>
            </a:r>
            <a:r>
              <a:rPr lang="pt-BR" sz="10400" dirty="0" smtClean="0"/>
              <a:t>); </a:t>
            </a:r>
            <a:r>
              <a:rPr lang="pt-BR" sz="10400" dirty="0"/>
              <a:t>e, imputando em nossa conta para com Deus o mérito da Sua perfeita justiça – isto é, a Sua perfeição moral, que é o aspecto positivo da santidade – nos restaurou à condição de santos, de modo que agora desfrutamos de verdadeira comunhão com o Pai, </a:t>
            </a:r>
            <a:r>
              <a:rPr lang="pt-BR" sz="10400" dirty="0" smtClean="0"/>
              <a:t>o que </a:t>
            </a:r>
            <a:r>
              <a:rPr lang="pt-BR" sz="10400" dirty="0"/>
              <a:t>se realizará plenamente no porvir, sem o temor de sermos consumidos pelo fogo da sua santidade (</a:t>
            </a:r>
            <a:r>
              <a:rPr lang="pt-BR" sz="10400" dirty="0" err="1">
                <a:solidFill>
                  <a:srgbClr val="0000CC"/>
                </a:solidFill>
              </a:rPr>
              <a:t>Hb</a:t>
            </a:r>
            <a:r>
              <a:rPr lang="pt-BR" sz="10400" dirty="0">
                <a:solidFill>
                  <a:srgbClr val="0000CC"/>
                </a:solidFill>
              </a:rPr>
              <a:t> 10.10, 14, 19-23</a:t>
            </a:r>
            <a:r>
              <a:rPr lang="pt-BR" sz="10400" dirty="0"/>
              <a:t>).</a:t>
            </a:r>
            <a:endParaRPr lang="pt-BR" sz="10400" dirty="0"/>
          </a:p>
        </p:txBody>
      </p:sp>
    </p:spTree>
    <p:extLst>
      <p:ext uri="{BB962C8B-B14F-4D97-AF65-F5344CB8AC3E}">
        <p14:creationId xmlns:p14="http://schemas.microsoft.com/office/powerpoint/2010/main" val="11849204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764704"/>
            <a:ext cx="7704856" cy="56166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800" dirty="0">
                <a:solidFill>
                  <a:srgbClr val="0000CC"/>
                </a:solidFill>
              </a:rPr>
              <a:t>Cl 1.  14  em quem temos a redenção pelo seu sangue, a saber, a remissão dos pecados;</a:t>
            </a:r>
          </a:p>
          <a:p>
            <a:pPr marL="0" indent="0">
              <a:buNone/>
            </a:pPr>
            <a:r>
              <a:rPr lang="pt-BR" sz="2800" dirty="0">
                <a:solidFill>
                  <a:srgbClr val="0000CC"/>
                </a:solidFill>
              </a:rPr>
              <a:t>19  porque foi do agrado do Pai que toda a plenitude nele habitasse  20  e que, havendo por ele feito a paz pelo sangue da sua cruz, por meio dele reconciliasse consigo mesmo todas as coisas, tanto as que estão na terra como as que estão nos céus.  21  A vós também, que noutro tempo éreis estranhos e inimigos no entendimento pelas vossas obras más, agora, contudo, vos reconciliou  22  no corpo da sua carne, pela morte, para, perante ele, vos apresentar santos, e irrepreensíveis, e inculpáveis, </a:t>
            </a:r>
          </a:p>
        </p:txBody>
      </p:sp>
    </p:spTree>
    <p:extLst>
      <p:ext uri="{BB962C8B-B14F-4D97-AF65-F5344CB8AC3E}">
        <p14:creationId xmlns:p14="http://schemas.microsoft.com/office/powerpoint/2010/main" val="2496364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ea typeface="+mn-ea"/>
                <a:cs typeface="Arial" charset="0"/>
              </a:rPr>
              <a:t> Lição </a:t>
            </a:r>
            <a:r>
              <a:rPr lang="pt-BR" sz="3200" b="1" i="1" dirty="0" smtClean="0">
                <a:solidFill>
                  <a:srgbClr val="00B050"/>
                </a:solidFill>
                <a:ea typeface="+mn-ea"/>
                <a:cs typeface="Arial" charset="0"/>
              </a:rPr>
              <a:t>13:  A </a:t>
            </a:r>
            <a:r>
              <a:rPr lang="pt-BR" sz="3200" b="1" i="1" dirty="0">
                <a:solidFill>
                  <a:srgbClr val="00B050"/>
                </a:solidFill>
                <a:ea typeface="+mn-ea"/>
                <a:cs typeface="Arial" charset="0"/>
              </a:rPr>
              <a:t>Santificação do Crente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endParaRPr lang="pt-BR" sz="2800" dirty="0"/>
          </a:p>
          <a:p>
            <a:endParaRPr lang="pt-BR" sz="2800" dirty="0"/>
          </a:p>
          <a:p>
            <a:endParaRPr lang="pt-BR" sz="2800" dirty="0"/>
          </a:p>
          <a:p>
            <a:pPr marL="0" indent="0" algn="ctr">
              <a:buNone/>
            </a:pPr>
            <a:r>
              <a:rPr lang="pt-BR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  </a:t>
            </a:r>
            <a:r>
              <a:rPr lang="pt-BR" sz="28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 Pedro 1.13-25</a:t>
            </a: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764704"/>
            <a:ext cx="7704856" cy="568863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800" dirty="0" err="1" smtClean="0">
                <a:solidFill>
                  <a:srgbClr val="0000CC"/>
                </a:solidFill>
              </a:rPr>
              <a:t>Hb</a:t>
            </a:r>
            <a:r>
              <a:rPr lang="pt-BR" sz="2800" dirty="0" smtClean="0">
                <a:solidFill>
                  <a:srgbClr val="0000CC"/>
                </a:solidFill>
              </a:rPr>
              <a:t> </a:t>
            </a:r>
            <a:r>
              <a:rPr lang="pt-BR" sz="2800" dirty="0">
                <a:solidFill>
                  <a:srgbClr val="0000CC"/>
                </a:solidFill>
              </a:rPr>
              <a:t>10.  10  Na qual vontade temos sido santificados pela oblação do corpo de Jesus Cristo, feita uma vez.</a:t>
            </a:r>
          </a:p>
          <a:p>
            <a:pPr marL="0" indent="0">
              <a:buNone/>
            </a:pPr>
            <a:r>
              <a:rPr lang="pt-BR" sz="2800" dirty="0">
                <a:solidFill>
                  <a:srgbClr val="0000CC"/>
                </a:solidFill>
              </a:rPr>
              <a:t>14  Porque, com uma só oblação, aperfeiçoou para sempre os que são santificados.</a:t>
            </a:r>
          </a:p>
          <a:p>
            <a:pPr marL="0" indent="0">
              <a:buNone/>
            </a:pPr>
            <a:r>
              <a:rPr lang="pt-BR" sz="2800" dirty="0">
                <a:solidFill>
                  <a:srgbClr val="0000CC"/>
                </a:solidFill>
              </a:rPr>
              <a:t>19  Tendo, pois, irmãos, ousadia para entrar no Santuário, pelo sangue de Jesus, 20  pelo novo e vivo caminho que ele nos consagrou, pelo véu, isto é, pela sua carne, 21  e tendo um grande sacerdote sobre a casa de Deus, 22  cheguemo-nos com verdadeiro coração, em inteira certeza de fé; tendo o coração purificado da má consciência e o corpo lavado com água limpa</a:t>
            </a:r>
            <a:r>
              <a:rPr lang="pt-BR" sz="2800" dirty="0" smtClean="0">
                <a:solidFill>
                  <a:srgbClr val="0000CC"/>
                </a:solidFill>
              </a:rPr>
              <a:t>,</a:t>
            </a:r>
            <a:endParaRPr lang="pt-BR" sz="2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0498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Crente</a:t>
            </a:r>
            <a:br>
              <a:rPr lang="pt-BR" sz="32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</a:t>
            </a:r>
            <a:r>
              <a:rPr lang="pt-BR" sz="2800" b="1" dirty="0" smtClean="0">
                <a:solidFill>
                  <a:srgbClr val="006600"/>
                </a:solidFill>
              </a:rPr>
              <a:t>SANTIFICAÇÃO: A VONTADE DE DEUS</a:t>
            </a:r>
            <a:r>
              <a:rPr lang="pt-BR" sz="1400" b="1" dirty="0" smtClean="0">
                <a:solidFill>
                  <a:srgbClr val="006600"/>
                </a:solidFill>
              </a:rPr>
              <a:t>   </a:t>
            </a:r>
          </a:p>
          <a:p>
            <a:pPr marL="0" indent="0">
              <a:buNone/>
            </a:pPr>
            <a:endParaRPr lang="pt-BR" sz="14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800" b="1" dirty="0" smtClean="0">
                <a:solidFill>
                  <a:srgbClr val="006600"/>
                </a:solidFill>
              </a:rPr>
              <a:t>II – SANTIFICADOS EM CRISTO JESUS  </a:t>
            </a:r>
            <a:r>
              <a:rPr lang="pt-BR" sz="1400" b="1" dirty="0" smtClean="0">
                <a:solidFill>
                  <a:srgbClr val="006600"/>
                </a:solidFill>
              </a:rPr>
              <a:t>						</a:t>
            </a:r>
            <a:endParaRPr lang="pt-BR" sz="14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FF0000"/>
                </a:solidFill>
              </a:rPr>
              <a:t>III – SANTIFICADOS NA OBEDIÊNCIA À VERDADE</a:t>
            </a:r>
            <a:r>
              <a:rPr lang="pt-BR" sz="1200" b="1" dirty="0">
                <a:solidFill>
                  <a:srgbClr val="006600"/>
                </a:solidFill>
              </a:rPr>
              <a:t>		</a:t>
            </a:r>
            <a:r>
              <a:rPr lang="pt-BR" sz="12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52204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000" b="1" cap="small" dirty="0">
                <a:solidFill>
                  <a:srgbClr val="006600"/>
                </a:solidFill>
                <a:cs typeface="Arial" charset="0"/>
              </a:rPr>
              <a:t>III – SANTIFICADOS NA OBEDIÊNCIA À VERDADE	</a:t>
            </a:r>
            <a:r>
              <a:rPr lang="pt-BR" sz="2000" b="1" cap="small" dirty="0" smtClean="0">
                <a:solidFill>
                  <a:srgbClr val="006600"/>
                </a:solidFill>
                <a:cs typeface="Arial" charset="0"/>
              </a:rPr>
              <a:t>1a</a:t>
            </a:r>
            <a:endParaRPr lang="pt-BR" sz="20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8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cap="small" dirty="0">
                <a:solidFill>
                  <a:srgbClr val="006600"/>
                </a:solidFill>
                <a:latin typeface="Arial" pitchFamily="34" charset="0"/>
                <a:cs typeface="Arial" charset="0"/>
              </a:rPr>
              <a:t>	</a:t>
            </a:r>
            <a:r>
              <a:rPr lang="pt-BR" sz="2500" dirty="0"/>
              <a:t>Compreendendo a santidade como uma operação do Espírito de Deus no coração do crente, </a:t>
            </a:r>
            <a:r>
              <a:rPr lang="pt-BR" sz="2500" dirty="0" smtClean="0"/>
              <a:t>a </a:t>
            </a:r>
            <a:r>
              <a:rPr lang="pt-BR" sz="2500" dirty="0"/>
              <a:t>verdadeira santidade começa, então, no interior, e nunca ao contrário, de fora para dentro. Primeiro, o Espírito de Deus conforma o coração e a consciência do fiel a esta realidade, dando-lhe a certeza de que seus pecados foram perdoados e de que ele está puro diante de Deus e apto para </a:t>
            </a:r>
            <a:r>
              <a:rPr lang="pt-BR" sz="2500" dirty="0" err="1" smtClean="0"/>
              <a:t>servi-l’O</a:t>
            </a:r>
            <a:r>
              <a:rPr lang="pt-BR" sz="2400" dirty="0">
                <a:solidFill>
                  <a:srgbClr val="FF0000"/>
                </a:solidFill>
              </a:rPr>
              <a:t>*</a:t>
            </a:r>
            <a:r>
              <a:rPr lang="pt-BR" sz="2500" dirty="0" smtClean="0"/>
              <a:t> </a:t>
            </a:r>
            <a:r>
              <a:rPr lang="pt-BR" sz="2200" dirty="0" smtClean="0"/>
              <a:t>(</a:t>
            </a:r>
            <a:r>
              <a:rPr lang="pt-BR" sz="2200" dirty="0" err="1" smtClean="0">
                <a:solidFill>
                  <a:srgbClr val="0000CC"/>
                </a:solidFill>
              </a:rPr>
              <a:t>Rm</a:t>
            </a:r>
            <a:r>
              <a:rPr lang="pt-BR" sz="2200" dirty="0" smtClean="0">
                <a:solidFill>
                  <a:srgbClr val="0000CC"/>
                </a:solidFill>
              </a:rPr>
              <a:t> </a:t>
            </a:r>
            <a:r>
              <a:rPr lang="pt-BR" sz="2200" dirty="0">
                <a:solidFill>
                  <a:srgbClr val="0000CC"/>
                </a:solidFill>
              </a:rPr>
              <a:t>6.5-10</a:t>
            </a:r>
            <a:r>
              <a:rPr lang="pt-BR" sz="2200" dirty="0" smtClean="0"/>
              <a:t>).</a:t>
            </a:r>
            <a:r>
              <a:rPr lang="pt-BR" sz="2200" dirty="0" smtClean="0">
                <a:solidFill>
                  <a:srgbClr val="FF0000"/>
                </a:solidFill>
              </a:rPr>
              <a:t>*</a:t>
            </a:r>
            <a:r>
              <a:rPr lang="pt-BR" sz="2200" dirty="0" smtClean="0"/>
              <a:t> </a:t>
            </a:r>
            <a:r>
              <a:rPr lang="pt-BR" sz="2000" dirty="0"/>
              <a:t>Depois, “armado” com este poderoso incentivo, ele passa a considerar os feitos do velho homem que devem ser detestados e as virtudes da justiça que devem ser amadas e moldar seu entendimento (</a:t>
            </a:r>
            <a:r>
              <a:rPr lang="pt-BR" sz="2000" dirty="0">
                <a:solidFill>
                  <a:srgbClr val="0000CC"/>
                </a:solidFill>
              </a:rPr>
              <a:t>1 </a:t>
            </a:r>
            <a:r>
              <a:rPr lang="pt-BR" sz="2000" dirty="0" err="1">
                <a:solidFill>
                  <a:srgbClr val="0000CC"/>
                </a:solidFill>
              </a:rPr>
              <a:t>Pe</a:t>
            </a:r>
            <a:r>
              <a:rPr lang="pt-BR" sz="2000" dirty="0">
                <a:solidFill>
                  <a:srgbClr val="0000CC"/>
                </a:solidFill>
              </a:rPr>
              <a:t> 4.1-2; </a:t>
            </a:r>
            <a:r>
              <a:rPr lang="pt-BR" sz="2000" dirty="0" err="1">
                <a:solidFill>
                  <a:srgbClr val="0000CC"/>
                </a:solidFill>
              </a:rPr>
              <a:t>Rm</a:t>
            </a:r>
            <a:r>
              <a:rPr lang="pt-BR" sz="2000" dirty="0">
                <a:solidFill>
                  <a:srgbClr val="0000CC"/>
                </a:solidFill>
              </a:rPr>
              <a:t> 12.1-3; Cl 3.2-3; </a:t>
            </a:r>
            <a:r>
              <a:rPr lang="pt-BR" sz="2000" dirty="0" err="1">
                <a:solidFill>
                  <a:srgbClr val="0000CC"/>
                </a:solidFill>
              </a:rPr>
              <a:t>Ef</a:t>
            </a:r>
            <a:r>
              <a:rPr lang="pt-BR" sz="2000" dirty="0">
                <a:solidFill>
                  <a:srgbClr val="0000CC"/>
                </a:solidFill>
              </a:rPr>
              <a:t> 4.22-24</a:t>
            </a:r>
            <a:r>
              <a:rPr lang="pt-BR" sz="2000" dirty="0"/>
              <a:t>). Naturalmente, a prática da santificação neste nível requer dedicação e sinceridade para com Deus, em oração, vigilância, meditação e reflexão sobre a Sua palavra (</a:t>
            </a:r>
            <a:r>
              <a:rPr lang="pt-BR" sz="2000" dirty="0" err="1">
                <a:solidFill>
                  <a:srgbClr val="0000CC"/>
                </a:solidFill>
              </a:rPr>
              <a:t>Mt</a:t>
            </a:r>
            <a:r>
              <a:rPr lang="pt-BR" sz="2000" dirty="0">
                <a:solidFill>
                  <a:srgbClr val="0000CC"/>
                </a:solidFill>
              </a:rPr>
              <a:t> 26.41; 1 </a:t>
            </a:r>
            <a:r>
              <a:rPr lang="pt-BR" sz="2000" dirty="0" err="1">
                <a:solidFill>
                  <a:srgbClr val="0000CC"/>
                </a:solidFill>
              </a:rPr>
              <a:t>Pe</a:t>
            </a:r>
            <a:r>
              <a:rPr lang="pt-BR" sz="2000" dirty="0">
                <a:solidFill>
                  <a:srgbClr val="0000CC"/>
                </a:solidFill>
              </a:rPr>
              <a:t> 5.8; </a:t>
            </a:r>
            <a:r>
              <a:rPr lang="pt-BR" sz="2000" dirty="0" err="1">
                <a:solidFill>
                  <a:srgbClr val="0000CC"/>
                </a:solidFill>
              </a:rPr>
              <a:t>Jo</a:t>
            </a:r>
            <a:r>
              <a:rPr lang="pt-BR" sz="2000" dirty="0">
                <a:solidFill>
                  <a:srgbClr val="0000CC"/>
                </a:solidFill>
              </a:rPr>
              <a:t> 17.17</a:t>
            </a:r>
            <a:r>
              <a:rPr lang="pt-BR" sz="2000" dirty="0"/>
              <a:t>).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196752"/>
            <a:ext cx="7920880" cy="511256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700" dirty="0" err="1">
                <a:solidFill>
                  <a:srgbClr val="0000CC"/>
                </a:solidFill>
              </a:rPr>
              <a:t>Rm</a:t>
            </a:r>
            <a:r>
              <a:rPr lang="pt-BR" sz="2700" dirty="0">
                <a:solidFill>
                  <a:srgbClr val="0000CC"/>
                </a:solidFill>
              </a:rPr>
              <a:t> 6.  5  Porque, se fomos plantados juntamente com ele na semelhança da sua morte, também o seremos na da sua ressurreição;  6  sabendo isto: que o nosso velho homem foi com ele crucificado, para que o corpo do pecado seja desfeito, a fim de que não sirvamos mais ao pecado.  7  Porque aquele que está morto está justificado do pecado.  8  Ora, se já morremos com Cristo, cremos que também com ele viveremos;  9  sabendo que, havendo Cristo ressuscitado dos mortos, já não morre; a morte não mais terá domínio sobre ele.  10  Pois, quanto a ter morrido, de uma vez morreu para o pecado; mas, quanto a viver, vive para Deus</a:t>
            </a:r>
            <a:r>
              <a:rPr lang="pt-BR" sz="2700" dirty="0" smtClean="0">
                <a:solidFill>
                  <a:srgbClr val="0000CC"/>
                </a:solidFill>
              </a:rPr>
              <a:t>.</a:t>
            </a:r>
            <a:endParaRPr lang="da-DK" sz="27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2827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000" b="1" cap="small" dirty="0">
                <a:solidFill>
                  <a:srgbClr val="006600"/>
                </a:solidFill>
                <a:cs typeface="Arial" charset="0"/>
              </a:rPr>
              <a:t>III – SANTIFICADOS NA OBEDIÊNCIA À VERDADE	</a:t>
            </a:r>
            <a:r>
              <a:rPr lang="pt-BR" sz="2000" b="1" cap="small" dirty="0" smtClean="0">
                <a:solidFill>
                  <a:srgbClr val="006600"/>
                </a:solidFill>
                <a:cs typeface="Arial" charset="0"/>
              </a:rPr>
              <a:t>1b</a:t>
            </a:r>
            <a:endParaRPr lang="pt-BR" sz="20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8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cap="small" dirty="0">
                <a:solidFill>
                  <a:srgbClr val="006600"/>
                </a:solidFill>
                <a:latin typeface="Arial" pitchFamily="34" charset="0"/>
                <a:cs typeface="Arial" charset="0"/>
              </a:rPr>
              <a:t>	</a:t>
            </a:r>
            <a:r>
              <a:rPr lang="pt-BR" sz="2000" dirty="0">
                <a:solidFill>
                  <a:srgbClr val="00B0F0"/>
                </a:solidFill>
              </a:rPr>
              <a:t>Compreendendo a santidade como uma operação do Espírito de Deus no coração do crente, </a:t>
            </a:r>
            <a:r>
              <a:rPr lang="pt-BR" sz="2000" dirty="0" smtClean="0">
                <a:solidFill>
                  <a:srgbClr val="00B0F0"/>
                </a:solidFill>
              </a:rPr>
              <a:t>a </a:t>
            </a:r>
            <a:r>
              <a:rPr lang="pt-BR" sz="2000" dirty="0">
                <a:solidFill>
                  <a:srgbClr val="00B0F0"/>
                </a:solidFill>
              </a:rPr>
              <a:t>verdadeira santidade começa, então, no interior, e nunca ao contrário, de fora para dentro. Primeiro, o Espírito de Deus conforma o coração e a consciência do fiel a esta realidade, dando-lhe a certeza de que seus pecados foram perdoados e de que ele está puro diante de Deus e apto para </a:t>
            </a:r>
            <a:r>
              <a:rPr lang="pt-BR" sz="2000" dirty="0" err="1">
                <a:solidFill>
                  <a:srgbClr val="00B0F0"/>
                </a:solidFill>
              </a:rPr>
              <a:t>servi-l’O</a:t>
            </a:r>
            <a:r>
              <a:rPr lang="pt-BR" sz="2000" dirty="0">
                <a:solidFill>
                  <a:srgbClr val="00B0F0"/>
                </a:solidFill>
              </a:rPr>
              <a:t> </a:t>
            </a:r>
            <a:r>
              <a:rPr lang="pt-BR" sz="2000" dirty="0" smtClean="0"/>
              <a:t>(</a:t>
            </a:r>
            <a:r>
              <a:rPr lang="pt-BR" sz="2000" dirty="0" err="1" smtClean="0">
                <a:solidFill>
                  <a:srgbClr val="0000CC"/>
                </a:solidFill>
              </a:rPr>
              <a:t>Rm</a:t>
            </a:r>
            <a:r>
              <a:rPr lang="pt-BR" sz="2000" dirty="0" smtClean="0">
                <a:solidFill>
                  <a:srgbClr val="0000CC"/>
                </a:solidFill>
              </a:rPr>
              <a:t> </a:t>
            </a:r>
            <a:r>
              <a:rPr lang="pt-BR" sz="2000" dirty="0">
                <a:solidFill>
                  <a:srgbClr val="0000CC"/>
                </a:solidFill>
              </a:rPr>
              <a:t>6.5-10</a:t>
            </a:r>
            <a:r>
              <a:rPr lang="pt-BR" sz="2000" dirty="0" smtClean="0"/>
              <a:t>).</a:t>
            </a:r>
            <a:r>
              <a:rPr lang="pt-BR" sz="2000" dirty="0" smtClean="0">
                <a:solidFill>
                  <a:srgbClr val="FF0000"/>
                </a:solidFill>
              </a:rPr>
              <a:t>*</a:t>
            </a:r>
            <a:r>
              <a:rPr lang="pt-BR" sz="2000" dirty="0" smtClean="0"/>
              <a:t> </a:t>
            </a:r>
            <a:r>
              <a:rPr lang="pt-BR" sz="2400" dirty="0"/>
              <a:t>Depois, “armado” com este poderoso incentivo, ele passa a considerar os feitos do velho homem que devem ser detestados e as virtudes da justiça que devem ser amadas e moldar seu </a:t>
            </a:r>
            <a:r>
              <a:rPr lang="pt-BR" sz="2400" dirty="0" smtClean="0"/>
              <a:t>entendimento. </a:t>
            </a:r>
            <a:r>
              <a:rPr lang="pt-BR" sz="2400" dirty="0"/>
              <a:t>Naturalmente, a prática da santificação neste nível requer dedicação e sinceridade para com Deus, em oração, vigilância, meditação e reflexão sobre a Sua </a:t>
            </a:r>
            <a:r>
              <a:rPr lang="pt-BR" sz="2400" dirty="0" smtClean="0"/>
              <a:t>palavra (</a:t>
            </a:r>
            <a:r>
              <a:rPr lang="pt-BR" sz="2400" dirty="0">
                <a:solidFill>
                  <a:srgbClr val="0000CC"/>
                </a:solidFill>
              </a:rPr>
              <a:t>1 </a:t>
            </a:r>
            <a:r>
              <a:rPr lang="pt-BR" sz="2400" dirty="0" err="1">
                <a:solidFill>
                  <a:srgbClr val="0000CC"/>
                </a:solidFill>
              </a:rPr>
              <a:t>Pe</a:t>
            </a:r>
            <a:r>
              <a:rPr lang="pt-BR" sz="2400" dirty="0">
                <a:solidFill>
                  <a:srgbClr val="0000CC"/>
                </a:solidFill>
              </a:rPr>
              <a:t> 4.1-2; </a:t>
            </a:r>
            <a:r>
              <a:rPr lang="pt-BR" sz="2400" dirty="0" err="1">
                <a:solidFill>
                  <a:srgbClr val="0000CC"/>
                </a:solidFill>
              </a:rPr>
              <a:t>Rm</a:t>
            </a:r>
            <a:r>
              <a:rPr lang="pt-BR" sz="2400" dirty="0">
                <a:solidFill>
                  <a:srgbClr val="0000CC"/>
                </a:solidFill>
              </a:rPr>
              <a:t> </a:t>
            </a:r>
            <a:r>
              <a:rPr lang="pt-BR" sz="2400" dirty="0" smtClean="0">
                <a:solidFill>
                  <a:srgbClr val="0000CC"/>
                </a:solidFill>
              </a:rPr>
              <a:t>12.1,2; </a:t>
            </a:r>
            <a:r>
              <a:rPr lang="pt-BR" sz="2400" dirty="0" err="1" smtClean="0">
                <a:solidFill>
                  <a:srgbClr val="0000CC"/>
                </a:solidFill>
              </a:rPr>
              <a:t>Ef</a:t>
            </a:r>
            <a:r>
              <a:rPr lang="pt-BR" sz="2400" dirty="0" smtClean="0">
                <a:solidFill>
                  <a:srgbClr val="0000CC"/>
                </a:solidFill>
              </a:rPr>
              <a:t> </a:t>
            </a:r>
            <a:r>
              <a:rPr lang="pt-BR" sz="2400" dirty="0">
                <a:solidFill>
                  <a:srgbClr val="0000CC"/>
                </a:solidFill>
              </a:rPr>
              <a:t>4.22-24</a:t>
            </a:r>
            <a:r>
              <a:rPr lang="pt-BR" sz="2400" dirty="0"/>
              <a:t>)</a:t>
            </a:r>
            <a:r>
              <a:rPr lang="pt-BR" sz="2400" dirty="0" smtClean="0"/>
              <a:t> </a:t>
            </a:r>
            <a:r>
              <a:rPr lang="pt-BR" sz="2400" dirty="0"/>
              <a:t>(</a:t>
            </a:r>
            <a:r>
              <a:rPr lang="pt-BR" sz="2400" dirty="0" err="1">
                <a:solidFill>
                  <a:srgbClr val="0000CC"/>
                </a:solidFill>
              </a:rPr>
              <a:t>Mt</a:t>
            </a:r>
            <a:r>
              <a:rPr lang="pt-BR" sz="2400" dirty="0">
                <a:solidFill>
                  <a:srgbClr val="0000CC"/>
                </a:solidFill>
              </a:rPr>
              <a:t> 26.41; </a:t>
            </a:r>
            <a:r>
              <a:rPr lang="pt-BR" sz="2400" dirty="0" err="1" smtClean="0">
                <a:solidFill>
                  <a:srgbClr val="0000CC"/>
                </a:solidFill>
              </a:rPr>
              <a:t>Jo</a:t>
            </a:r>
            <a:r>
              <a:rPr lang="pt-BR" sz="2400" dirty="0" smtClean="0">
                <a:solidFill>
                  <a:srgbClr val="0000CC"/>
                </a:solidFill>
              </a:rPr>
              <a:t> </a:t>
            </a:r>
            <a:r>
              <a:rPr lang="pt-BR" sz="2400" dirty="0">
                <a:solidFill>
                  <a:srgbClr val="0000CC"/>
                </a:solidFill>
              </a:rPr>
              <a:t>17.17</a:t>
            </a:r>
            <a:r>
              <a:rPr lang="pt-BR" sz="2400" dirty="0"/>
              <a:t>).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5384370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692696"/>
            <a:ext cx="7920880" cy="56166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800" dirty="0">
                <a:solidFill>
                  <a:srgbClr val="0000CC"/>
                </a:solidFill>
              </a:rPr>
              <a:t>1 </a:t>
            </a:r>
            <a:r>
              <a:rPr lang="pt-BR" sz="2800" dirty="0" err="1">
                <a:solidFill>
                  <a:srgbClr val="0000CC"/>
                </a:solidFill>
              </a:rPr>
              <a:t>Pe</a:t>
            </a:r>
            <a:r>
              <a:rPr lang="pt-BR" sz="2800" dirty="0">
                <a:solidFill>
                  <a:srgbClr val="0000CC"/>
                </a:solidFill>
              </a:rPr>
              <a:t> 4.  1  Ora, pois, já que Cristo padeceu por nós na carne, armai-vos também vós com este pensamento: que aquele que padeceu na carne já cessou do pecado,  2  para que, no tempo que vos resta na carne, não vivais mais segundo as concupiscências dos homens, mas segundo a vontade de Deus. </a:t>
            </a:r>
          </a:p>
          <a:p>
            <a:pPr marL="0" indent="0">
              <a:buNone/>
            </a:pPr>
            <a:r>
              <a:rPr lang="pt-BR" sz="2800" dirty="0" err="1">
                <a:solidFill>
                  <a:srgbClr val="00B050"/>
                </a:solidFill>
              </a:rPr>
              <a:t>Rm</a:t>
            </a:r>
            <a:r>
              <a:rPr lang="pt-BR" sz="2800" dirty="0">
                <a:solidFill>
                  <a:srgbClr val="00B050"/>
                </a:solidFill>
              </a:rPr>
              <a:t> 12. 1  Rogo-vos, pois, irmãos, pela compaixão de Deus, que apresenteis o vosso corpo em sacrifício vivo, santo e agradável a Deus, que é o vosso culto racional.  2  E não vos conformeis com este mundo, mas transformai-vos pela renovação do vosso entendimento, para que experimenteis qual seja a boa, agradável e perfeita vontade de Deus.  </a:t>
            </a:r>
          </a:p>
        </p:txBody>
      </p:sp>
    </p:spTree>
    <p:extLst>
      <p:ext uri="{BB962C8B-B14F-4D97-AF65-F5344CB8AC3E}">
        <p14:creationId xmlns:p14="http://schemas.microsoft.com/office/powerpoint/2010/main" val="38956419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196752"/>
            <a:ext cx="7920880" cy="496855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800" dirty="0" err="1" smtClean="0">
                <a:solidFill>
                  <a:srgbClr val="0000CC"/>
                </a:solidFill>
              </a:rPr>
              <a:t>Ef</a:t>
            </a:r>
            <a:r>
              <a:rPr lang="pt-BR" sz="2800" dirty="0" smtClean="0">
                <a:solidFill>
                  <a:srgbClr val="0000CC"/>
                </a:solidFill>
              </a:rPr>
              <a:t> </a:t>
            </a:r>
            <a:r>
              <a:rPr lang="pt-BR" sz="2800" dirty="0">
                <a:solidFill>
                  <a:srgbClr val="0000CC"/>
                </a:solidFill>
              </a:rPr>
              <a:t>4.  22  que, quanto ao trato passado, vos despojeis do velho homem, que se corrompe pelas concupiscências do engano,  23  e vos renoveis no espírito do vosso sentido,  24  e vos revistais do novo homem, que, segundo Deus, é criado em verdadeira justiça e santidade.</a:t>
            </a:r>
          </a:p>
          <a:p>
            <a:pPr marL="0" indent="0">
              <a:buNone/>
            </a:pPr>
            <a:r>
              <a:rPr lang="pt-BR" sz="3000" dirty="0" err="1">
                <a:solidFill>
                  <a:srgbClr val="00B050"/>
                </a:solidFill>
              </a:rPr>
              <a:t>Mt</a:t>
            </a:r>
            <a:r>
              <a:rPr lang="pt-BR" sz="3000" dirty="0">
                <a:solidFill>
                  <a:srgbClr val="00B050"/>
                </a:solidFill>
              </a:rPr>
              <a:t> 26.  41  Vigiai e orai, para que não entreis em tentação; na verdade, o espírito está pronto, mas a carne é fraca. </a:t>
            </a:r>
          </a:p>
          <a:p>
            <a:pPr marL="0" indent="0">
              <a:buNone/>
            </a:pPr>
            <a:r>
              <a:rPr lang="pt-BR" sz="2800" dirty="0" err="1" smtClean="0">
                <a:solidFill>
                  <a:srgbClr val="0000CC"/>
                </a:solidFill>
              </a:rPr>
              <a:t>Jo</a:t>
            </a:r>
            <a:r>
              <a:rPr lang="pt-BR" sz="2800" dirty="0" smtClean="0">
                <a:solidFill>
                  <a:srgbClr val="0000CC"/>
                </a:solidFill>
              </a:rPr>
              <a:t> </a:t>
            </a:r>
            <a:r>
              <a:rPr lang="pt-BR" sz="2800" dirty="0">
                <a:solidFill>
                  <a:srgbClr val="0000CC"/>
                </a:solidFill>
              </a:rPr>
              <a:t>17.  17  Santifica-os na verdade; a tua palavra é a verdade.</a:t>
            </a:r>
          </a:p>
        </p:txBody>
      </p:sp>
    </p:spTree>
    <p:extLst>
      <p:ext uri="{BB962C8B-B14F-4D97-AF65-F5344CB8AC3E}">
        <p14:creationId xmlns:p14="http://schemas.microsoft.com/office/powerpoint/2010/main" val="27679958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200" b="1" cap="small" dirty="0">
                <a:solidFill>
                  <a:srgbClr val="006600"/>
                </a:solidFill>
                <a:cs typeface="Arial" charset="0"/>
              </a:rPr>
              <a:t>III – SANTIFICADOS NA OBEDIÊNCIA À VERDADE	</a:t>
            </a:r>
            <a:r>
              <a:rPr lang="pt-BR" sz="2200" b="1" cap="small" dirty="0" smtClean="0">
                <a:solidFill>
                  <a:srgbClr val="006600"/>
                </a:solidFill>
                <a:cs typeface="Arial" charset="0"/>
              </a:rPr>
              <a:t>2a</a:t>
            </a:r>
            <a:endParaRPr lang="pt-BR" sz="22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8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cap="small" dirty="0">
                <a:solidFill>
                  <a:srgbClr val="006600"/>
                </a:solidFill>
                <a:latin typeface="Arial" pitchFamily="34" charset="0"/>
                <a:cs typeface="Arial" charset="0"/>
              </a:rPr>
              <a:t>	</a:t>
            </a:r>
            <a:r>
              <a:rPr lang="pt-BR" sz="2800" dirty="0"/>
              <a:t>Então, é a partir de uma mente santificada que o crente poderá se aplicar a um viver santificado, resistindo ao mal, ao pecado, em todas as suas formas e aparência; pois seu coração estará afeito e anelante pela palavra de Deus, bem disposto a demonstrar seu amor ao Senhor pela obediência à Sua </a:t>
            </a:r>
            <a:r>
              <a:rPr lang="pt-BR" sz="2800" dirty="0" smtClean="0"/>
              <a:t>palavra</a:t>
            </a:r>
            <a:r>
              <a:rPr lang="pt-BR" sz="2800" dirty="0">
                <a:solidFill>
                  <a:srgbClr val="FF0000"/>
                </a:solidFill>
              </a:rPr>
              <a:t>*</a:t>
            </a:r>
            <a:r>
              <a:rPr lang="pt-BR" sz="2800" dirty="0" smtClean="0"/>
              <a:t> </a:t>
            </a:r>
            <a:r>
              <a:rPr lang="pt-BR" sz="2800" dirty="0"/>
              <a:t>(</a:t>
            </a:r>
            <a:r>
              <a:rPr lang="pt-BR" sz="2800" dirty="0" err="1">
                <a:solidFill>
                  <a:srgbClr val="0000CC"/>
                </a:solidFill>
              </a:rPr>
              <a:t>Jo</a:t>
            </a:r>
            <a:r>
              <a:rPr lang="pt-BR" sz="2800" dirty="0">
                <a:solidFill>
                  <a:srgbClr val="0000CC"/>
                </a:solidFill>
              </a:rPr>
              <a:t> </a:t>
            </a:r>
            <a:r>
              <a:rPr lang="pt-BR" sz="2800" dirty="0" smtClean="0">
                <a:solidFill>
                  <a:srgbClr val="0000CC"/>
                </a:solidFill>
              </a:rPr>
              <a:t>14.23-24; 1 </a:t>
            </a:r>
            <a:r>
              <a:rPr lang="pt-BR" sz="2800" dirty="0" err="1">
                <a:solidFill>
                  <a:srgbClr val="0000CC"/>
                </a:solidFill>
              </a:rPr>
              <a:t>Jo</a:t>
            </a:r>
            <a:r>
              <a:rPr lang="pt-BR" sz="2800" dirty="0">
                <a:solidFill>
                  <a:srgbClr val="0000CC"/>
                </a:solidFill>
              </a:rPr>
              <a:t> 3.1-3</a:t>
            </a:r>
            <a:r>
              <a:rPr lang="pt-BR" sz="2800" dirty="0" smtClean="0"/>
              <a:t>)</a:t>
            </a:r>
            <a:r>
              <a:rPr lang="pt-BR" sz="2600" dirty="0" smtClean="0">
                <a:solidFill>
                  <a:srgbClr val="FF0000"/>
                </a:solidFill>
              </a:rPr>
              <a:t>*</a:t>
            </a:r>
            <a:r>
              <a:rPr lang="pt-BR" sz="2600" dirty="0" smtClean="0"/>
              <a:t>; </a:t>
            </a:r>
            <a:r>
              <a:rPr lang="pt-BR" sz="2400" dirty="0"/>
              <a:t>o andar no Espírito fluirá naturalmente, pois ele de fato vive no Espírito, nutrindo-se das coisas do Espírito, e não da carne </a:t>
            </a:r>
            <a:r>
              <a:rPr lang="pt-BR" sz="2600" dirty="0"/>
              <a:t>(</a:t>
            </a:r>
            <a:r>
              <a:rPr lang="pt-BR" sz="2600" dirty="0" err="1">
                <a:solidFill>
                  <a:srgbClr val="0000CC"/>
                </a:solidFill>
              </a:rPr>
              <a:t>Rm</a:t>
            </a:r>
            <a:r>
              <a:rPr lang="pt-BR" sz="2600" dirty="0">
                <a:solidFill>
                  <a:srgbClr val="0000CC"/>
                </a:solidFill>
              </a:rPr>
              <a:t> 6.11-14; 8.1, 5-9; </a:t>
            </a:r>
            <a:r>
              <a:rPr lang="pt-BR" sz="2600" dirty="0" err="1">
                <a:solidFill>
                  <a:srgbClr val="0000CC"/>
                </a:solidFill>
              </a:rPr>
              <a:t>Gl</a:t>
            </a:r>
            <a:r>
              <a:rPr lang="pt-BR" sz="2600" dirty="0">
                <a:solidFill>
                  <a:srgbClr val="0000CC"/>
                </a:solidFill>
              </a:rPr>
              <a:t> 5.16-25</a:t>
            </a:r>
            <a:r>
              <a:rPr lang="pt-BR" sz="2600" dirty="0"/>
              <a:t>).</a:t>
            </a:r>
            <a:r>
              <a:rPr lang="pt-BR" sz="2400" dirty="0"/>
              <a:t> 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6713870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908720"/>
            <a:ext cx="7704856" cy="540060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500" dirty="0" err="1">
                <a:solidFill>
                  <a:srgbClr val="0000CC"/>
                </a:solidFill>
              </a:rPr>
              <a:t>Jo</a:t>
            </a:r>
            <a:r>
              <a:rPr lang="pt-BR" sz="2500" dirty="0">
                <a:solidFill>
                  <a:srgbClr val="0000CC"/>
                </a:solidFill>
              </a:rPr>
              <a:t> 14.  23  Jesus respondeu e disse-lhe: Se alguém me ama, guardará a minha palavra, e meu Pai o amará, e viremos para ele e faremos nele morada.  24  Quem não me ama não guarda as minhas palavras; ora, a palavra que ouvistes não é minha, mas do Pai que me enviou.</a:t>
            </a:r>
          </a:p>
          <a:p>
            <a:pPr marL="0" indent="0">
              <a:buNone/>
            </a:pPr>
            <a:r>
              <a:rPr lang="pt-BR" sz="2500" dirty="0">
                <a:solidFill>
                  <a:srgbClr val="00B050"/>
                </a:solidFill>
              </a:rPr>
              <a:t>1 </a:t>
            </a:r>
            <a:r>
              <a:rPr lang="pt-BR" sz="2500" dirty="0" err="1">
                <a:solidFill>
                  <a:srgbClr val="00B050"/>
                </a:solidFill>
              </a:rPr>
              <a:t>Jo</a:t>
            </a:r>
            <a:r>
              <a:rPr lang="pt-BR" sz="2500" dirty="0">
                <a:solidFill>
                  <a:srgbClr val="00B050"/>
                </a:solidFill>
              </a:rPr>
              <a:t> 3.  </a:t>
            </a:r>
            <a:r>
              <a:rPr lang="pt-BR" sz="2500" dirty="0" smtClean="0">
                <a:solidFill>
                  <a:srgbClr val="00B050"/>
                </a:solidFill>
              </a:rPr>
              <a:t>1 </a:t>
            </a:r>
            <a:r>
              <a:rPr lang="pt-BR" sz="2500" dirty="0">
                <a:solidFill>
                  <a:srgbClr val="00B050"/>
                </a:solidFill>
              </a:rPr>
              <a:t>Vede quão grande caridade nos tem concedido o Pai: que fôssemos chamados filhos de Deus. Por isso, o mundo não nos conhece, porque não conhece a ele.   2  Amados, agora somos filhos de Deus, e ainda não é manifesto o que havemos de ser. Mas sabemos que, quando ele se manifestar, seremos semelhantes a ele; porque assim como é o veremos.  3  E qualquer que nele tem esta esperança purifica-se a si mesmo, como também ele é puro</a:t>
            </a:r>
            <a:r>
              <a:rPr lang="pt-BR" sz="2500" dirty="0">
                <a:solidFill>
                  <a:srgbClr val="0000CC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02827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464496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200" b="1" cap="small" dirty="0">
                <a:solidFill>
                  <a:srgbClr val="006600"/>
                </a:solidFill>
                <a:cs typeface="Arial" charset="0"/>
              </a:rPr>
              <a:t>III – SANTIFICADOS NA OBEDIÊNCIA À VERDADE	</a:t>
            </a:r>
            <a:r>
              <a:rPr lang="pt-BR" sz="2200" b="1" cap="small" dirty="0" smtClean="0">
                <a:solidFill>
                  <a:srgbClr val="006600"/>
                </a:solidFill>
                <a:cs typeface="Arial" charset="0"/>
              </a:rPr>
              <a:t>2</a:t>
            </a:r>
            <a:endParaRPr lang="pt-BR" sz="22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8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cap="small" dirty="0">
                <a:solidFill>
                  <a:srgbClr val="006600"/>
                </a:solidFill>
                <a:latin typeface="Arial" pitchFamily="34" charset="0"/>
                <a:cs typeface="Arial" charset="0"/>
              </a:rPr>
              <a:t>	</a:t>
            </a:r>
            <a:r>
              <a:rPr lang="pt-BR" sz="2200" dirty="0">
                <a:solidFill>
                  <a:srgbClr val="00B0F0"/>
                </a:solidFill>
              </a:rPr>
              <a:t>Então, é a partir de uma mente santificada que o crente poderá se aplicar a um viver santificado, resistindo ao mal, ao pecado, em todas as suas formas e aparência; pois seu coração estará afeito e anelante pela palavra de Deus, bem disposto a demonstrar seu amor ao Senhor pela obediência à Sua palavra </a:t>
            </a:r>
            <a:r>
              <a:rPr lang="pt-BR" sz="2000" dirty="0"/>
              <a:t>(</a:t>
            </a:r>
            <a:r>
              <a:rPr lang="pt-BR" sz="2000" dirty="0" err="1">
                <a:solidFill>
                  <a:srgbClr val="0000CC"/>
                </a:solidFill>
              </a:rPr>
              <a:t>Jo</a:t>
            </a:r>
            <a:r>
              <a:rPr lang="pt-BR" sz="2000" dirty="0">
                <a:solidFill>
                  <a:srgbClr val="0000CC"/>
                </a:solidFill>
              </a:rPr>
              <a:t> </a:t>
            </a:r>
            <a:r>
              <a:rPr lang="pt-BR" sz="2000" dirty="0" smtClean="0">
                <a:solidFill>
                  <a:srgbClr val="0000CC"/>
                </a:solidFill>
              </a:rPr>
              <a:t>14.23-24; 1 </a:t>
            </a:r>
            <a:r>
              <a:rPr lang="pt-BR" sz="2000" dirty="0" err="1">
                <a:solidFill>
                  <a:srgbClr val="0000CC"/>
                </a:solidFill>
              </a:rPr>
              <a:t>Jo</a:t>
            </a:r>
            <a:r>
              <a:rPr lang="pt-BR" sz="2000" dirty="0">
                <a:solidFill>
                  <a:srgbClr val="0000CC"/>
                </a:solidFill>
              </a:rPr>
              <a:t> 3.1-3</a:t>
            </a:r>
            <a:r>
              <a:rPr lang="pt-BR" sz="2000" dirty="0" smtClean="0"/>
              <a:t>)</a:t>
            </a:r>
            <a:r>
              <a:rPr lang="pt-BR" sz="2600" dirty="0" smtClean="0">
                <a:solidFill>
                  <a:srgbClr val="FF0000"/>
                </a:solidFill>
              </a:rPr>
              <a:t>*</a:t>
            </a:r>
            <a:r>
              <a:rPr lang="pt-BR" sz="2600" dirty="0" smtClean="0"/>
              <a:t>; </a:t>
            </a:r>
            <a:r>
              <a:rPr lang="pt-BR" dirty="0"/>
              <a:t>o andar no Espírito fluirá naturalmente, pois ele de fato vive no Espírito, nutrindo-se das coisas do Espírito, e não da carne (</a:t>
            </a:r>
            <a:r>
              <a:rPr lang="pt-BR" dirty="0" err="1">
                <a:solidFill>
                  <a:srgbClr val="0000CC"/>
                </a:solidFill>
              </a:rPr>
              <a:t>Rm</a:t>
            </a:r>
            <a:r>
              <a:rPr lang="pt-BR" dirty="0">
                <a:solidFill>
                  <a:srgbClr val="0000CC"/>
                </a:solidFill>
              </a:rPr>
              <a:t> 6.11-14; </a:t>
            </a:r>
            <a:r>
              <a:rPr lang="pt-BR" dirty="0" smtClean="0">
                <a:solidFill>
                  <a:srgbClr val="0000CC"/>
                </a:solidFill>
              </a:rPr>
              <a:t>8.1; </a:t>
            </a:r>
            <a:r>
              <a:rPr lang="pt-BR" dirty="0" err="1">
                <a:solidFill>
                  <a:srgbClr val="0000CC"/>
                </a:solidFill>
              </a:rPr>
              <a:t>Gl</a:t>
            </a:r>
            <a:r>
              <a:rPr lang="pt-BR" dirty="0">
                <a:solidFill>
                  <a:srgbClr val="0000CC"/>
                </a:solidFill>
              </a:rPr>
              <a:t> 5.16-25</a:t>
            </a:r>
            <a:r>
              <a:rPr lang="pt-BR" dirty="0"/>
              <a:t>).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03636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548680"/>
            <a:ext cx="7848872" cy="583264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800" dirty="0">
                <a:solidFill>
                  <a:srgbClr val="0000CC"/>
                </a:solidFill>
              </a:rPr>
              <a:t>1 </a:t>
            </a:r>
            <a:r>
              <a:rPr lang="pt-BR" sz="1800" dirty="0" err="1" smtClean="0">
                <a:solidFill>
                  <a:srgbClr val="0000CC"/>
                </a:solidFill>
              </a:rPr>
              <a:t>Pd</a:t>
            </a:r>
            <a:r>
              <a:rPr lang="pt-BR" sz="1800" dirty="0" smtClean="0">
                <a:solidFill>
                  <a:srgbClr val="0000CC"/>
                </a:solidFill>
              </a:rPr>
              <a:t> </a:t>
            </a:r>
            <a:r>
              <a:rPr lang="pt-BR" sz="1800" dirty="0">
                <a:solidFill>
                  <a:srgbClr val="0000CC"/>
                </a:solidFill>
              </a:rPr>
              <a:t>1.</a:t>
            </a:r>
            <a:r>
              <a:rPr lang="pt-BR" sz="1800" dirty="0">
                <a:solidFill>
                  <a:srgbClr val="0000CC"/>
                </a:solidFill>
              </a:rPr>
              <a:t>13 </a:t>
            </a:r>
            <a:r>
              <a:rPr lang="pt-BR" sz="1800" dirty="0" smtClean="0">
                <a:solidFill>
                  <a:srgbClr val="0000CC"/>
                </a:solidFill>
              </a:rPr>
              <a:t> </a:t>
            </a:r>
            <a:r>
              <a:rPr lang="pt-BR" sz="1800" dirty="0">
                <a:solidFill>
                  <a:srgbClr val="0000CC"/>
                </a:solidFill>
              </a:rPr>
              <a:t>Portanto, cingindo os lombos do vosso entendimento, sede sóbrios e esperai inteiramente na graça que se vos ofereceu na revelação de Jesus Cristo</a:t>
            </a:r>
            <a:r>
              <a:rPr lang="pt-BR" sz="1800" dirty="0" smtClean="0">
                <a:solidFill>
                  <a:srgbClr val="0000CC"/>
                </a:solidFill>
              </a:rPr>
              <a:t>,  14  </a:t>
            </a:r>
            <a:r>
              <a:rPr lang="pt-BR" sz="1800" dirty="0">
                <a:solidFill>
                  <a:srgbClr val="0000CC"/>
                </a:solidFill>
              </a:rPr>
              <a:t>como filhos obedientes, não vos conformando com as concupiscências que antes havia em vossa ignorância</a:t>
            </a:r>
            <a:r>
              <a:rPr lang="pt-BR" sz="1800" dirty="0" smtClean="0">
                <a:solidFill>
                  <a:srgbClr val="0000CC"/>
                </a:solidFill>
              </a:rPr>
              <a:t>;  15  </a:t>
            </a:r>
            <a:r>
              <a:rPr lang="pt-BR" sz="1800" dirty="0">
                <a:solidFill>
                  <a:srgbClr val="0000CC"/>
                </a:solidFill>
              </a:rPr>
              <a:t>mas, como é santo aquele que vos chamou, sede vós também santos em toda a vossa maneira de viver</a:t>
            </a:r>
            <a:r>
              <a:rPr lang="pt-BR" sz="1800" dirty="0" smtClean="0">
                <a:solidFill>
                  <a:srgbClr val="0000CC"/>
                </a:solidFill>
              </a:rPr>
              <a:t>,  16  </a:t>
            </a:r>
            <a:r>
              <a:rPr lang="pt-BR" sz="1800" dirty="0">
                <a:solidFill>
                  <a:srgbClr val="0000CC"/>
                </a:solidFill>
              </a:rPr>
              <a:t>porquanto escrito está: Sede santos, porque eu sou santo</a:t>
            </a:r>
            <a:r>
              <a:rPr lang="pt-BR" sz="1800" dirty="0" smtClean="0">
                <a:solidFill>
                  <a:srgbClr val="0000CC"/>
                </a:solidFill>
              </a:rPr>
              <a:t>.  17  </a:t>
            </a:r>
            <a:r>
              <a:rPr lang="pt-BR" sz="1800" dirty="0">
                <a:solidFill>
                  <a:srgbClr val="0000CC"/>
                </a:solidFill>
              </a:rPr>
              <a:t>E, se invocais por Pai aquele que, sem acepção de pessoas, julga segundo a obra de cada um, andai em temor, durante o tempo da vossa peregrinação</a:t>
            </a:r>
            <a:r>
              <a:rPr lang="pt-BR" sz="1800" dirty="0" smtClean="0">
                <a:solidFill>
                  <a:srgbClr val="0000CC"/>
                </a:solidFill>
              </a:rPr>
              <a:t>,  18  </a:t>
            </a:r>
            <a:r>
              <a:rPr lang="pt-BR" sz="1800" dirty="0">
                <a:solidFill>
                  <a:srgbClr val="0000CC"/>
                </a:solidFill>
              </a:rPr>
              <a:t>sabendo que não foi com coisas corruptíveis, como prata ou ouro, que fostes resgatados da vossa vã maneira de viver que, por tradição, recebestes dos vossos pais</a:t>
            </a:r>
            <a:r>
              <a:rPr lang="pt-BR" sz="1800" dirty="0" smtClean="0">
                <a:solidFill>
                  <a:srgbClr val="0000CC"/>
                </a:solidFill>
              </a:rPr>
              <a:t>,  19  </a:t>
            </a:r>
            <a:r>
              <a:rPr lang="pt-BR" sz="1800" dirty="0">
                <a:solidFill>
                  <a:srgbClr val="0000CC"/>
                </a:solidFill>
              </a:rPr>
              <a:t>mas com o precioso sangue de Cristo, como de um cordeiro imaculado e incontaminado</a:t>
            </a:r>
            <a:r>
              <a:rPr lang="pt-BR" sz="1800" dirty="0" smtClean="0">
                <a:solidFill>
                  <a:srgbClr val="0000CC"/>
                </a:solidFill>
              </a:rPr>
              <a:t>,  20  </a:t>
            </a:r>
            <a:r>
              <a:rPr lang="pt-BR" sz="1800" dirty="0">
                <a:solidFill>
                  <a:srgbClr val="0000CC"/>
                </a:solidFill>
              </a:rPr>
              <a:t>o qual, na verdade, em outro tempo, foi conhecido, ainda antes da fundação do mundo, mas manifestado, nestes últimos tempos, por amor de vós</a:t>
            </a:r>
            <a:r>
              <a:rPr lang="pt-BR" sz="1800" dirty="0" smtClean="0">
                <a:solidFill>
                  <a:srgbClr val="0000CC"/>
                </a:solidFill>
              </a:rPr>
              <a:t>;  21  </a:t>
            </a:r>
            <a:r>
              <a:rPr lang="pt-BR" sz="1800" dirty="0">
                <a:solidFill>
                  <a:srgbClr val="0000CC"/>
                </a:solidFill>
              </a:rPr>
              <a:t>e por ele credes em Deus, que o ressuscitou dos mortos e lhe deu glória, para que a vossa fé e esperança estivessem em Deus</a:t>
            </a:r>
            <a:r>
              <a:rPr lang="pt-BR" sz="1800" dirty="0" smtClean="0">
                <a:solidFill>
                  <a:srgbClr val="0000CC"/>
                </a:solidFill>
              </a:rPr>
              <a:t>.  22  </a:t>
            </a:r>
            <a:r>
              <a:rPr lang="pt-BR" sz="1800" dirty="0">
                <a:solidFill>
                  <a:srgbClr val="0000CC"/>
                </a:solidFill>
              </a:rPr>
              <a:t>Purificando a vossa alma na obediência à verdade, para caridade fraternal, não fingida, amai-vos ardentemente uns aos outros, com um coração puro</a:t>
            </a:r>
            <a:r>
              <a:rPr lang="pt-BR" sz="1800" dirty="0" smtClean="0">
                <a:solidFill>
                  <a:srgbClr val="0000CC"/>
                </a:solidFill>
              </a:rPr>
              <a:t>;  23  </a:t>
            </a:r>
            <a:r>
              <a:rPr lang="pt-BR" sz="1800" dirty="0">
                <a:solidFill>
                  <a:srgbClr val="0000CC"/>
                </a:solidFill>
              </a:rPr>
              <a:t>sendo de novo gerados, não de semente corruptível, mas da incorruptível, pela palavra de Deus, viva e que permanece para sempre</a:t>
            </a:r>
            <a:r>
              <a:rPr lang="pt-BR" sz="1800" dirty="0" smtClean="0">
                <a:solidFill>
                  <a:srgbClr val="0000CC"/>
                </a:solidFill>
              </a:rPr>
              <a:t>.  24  </a:t>
            </a:r>
            <a:r>
              <a:rPr lang="pt-BR" sz="1800" dirty="0">
                <a:solidFill>
                  <a:srgbClr val="0000CC"/>
                </a:solidFill>
              </a:rPr>
              <a:t>Porque toda carne é como erva, e toda a glória do homem, como a flor da erva. Secou-se a erva, e caiu a sua flor</a:t>
            </a:r>
            <a:r>
              <a:rPr lang="pt-BR" sz="1800" dirty="0" smtClean="0">
                <a:solidFill>
                  <a:srgbClr val="0000CC"/>
                </a:solidFill>
              </a:rPr>
              <a:t>;  25  </a:t>
            </a:r>
            <a:r>
              <a:rPr lang="pt-BR" sz="1800" dirty="0">
                <a:solidFill>
                  <a:srgbClr val="0000CC"/>
                </a:solidFill>
              </a:rPr>
              <a:t>mas a palavra do Senhor permanece para sempre. E esta é a palavra que entre vós foi evangelizada.</a:t>
            </a:r>
            <a:endParaRPr lang="pt-BR" sz="1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8479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620688"/>
            <a:ext cx="7704856" cy="568863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550" dirty="0" err="1" smtClean="0">
                <a:solidFill>
                  <a:srgbClr val="0000CC"/>
                </a:solidFill>
              </a:rPr>
              <a:t>Rm</a:t>
            </a:r>
            <a:r>
              <a:rPr lang="pt-BR" sz="2550" dirty="0" smtClean="0">
                <a:solidFill>
                  <a:srgbClr val="0000CC"/>
                </a:solidFill>
              </a:rPr>
              <a:t> 6.  11  Assim também vós considerai-vos como mortos para o pecado, mas vivos para Deus, em Cristo Jesus, nosso Senhor.  12  Não reine, portanto, o pecado em vosso corpo mortal, para lhe obedecerdes em suas concupiscências;  13  nem tampouco apresenteis os vossos membros ao pecado por instrumentos de </a:t>
            </a:r>
            <a:r>
              <a:rPr lang="pt-BR" sz="2550" dirty="0" err="1" smtClean="0">
                <a:solidFill>
                  <a:srgbClr val="0000CC"/>
                </a:solidFill>
              </a:rPr>
              <a:t>iniqüidade</a:t>
            </a:r>
            <a:r>
              <a:rPr lang="pt-BR" sz="2550" dirty="0" smtClean="0">
                <a:solidFill>
                  <a:srgbClr val="0000CC"/>
                </a:solidFill>
              </a:rPr>
              <a:t>; mas apresentai-vos a Deus, como vivos dentre mortos, e os vossos membros a Deus, como instrumentos de justiça.  14  Porque o pecado não terá domínio sobre vós, pois não estais debaixo da lei, mas debaixo da graça. </a:t>
            </a:r>
            <a:endParaRPr lang="pt-BR" sz="255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pt-BR" sz="2800" dirty="0" err="1">
                <a:solidFill>
                  <a:srgbClr val="00B050"/>
                </a:solidFill>
              </a:rPr>
              <a:t>Rm</a:t>
            </a:r>
            <a:r>
              <a:rPr lang="pt-BR" sz="2800" dirty="0">
                <a:solidFill>
                  <a:srgbClr val="00B050"/>
                </a:solidFill>
              </a:rPr>
              <a:t> 8. 1  Portanto, agora, nenhuma condenação há para os que estão em Cristo Jesus, que não andam segundo a carne, mas segundo o espírito</a:t>
            </a:r>
            <a:r>
              <a:rPr lang="pt-BR" sz="2800" dirty="0" smtClean="0">
                <a:solidFill>
                  <a:srgbClr val="00B050"/>
                </a:solidFill>
              </a:rPr>
              <a:t>.</a:t>
            </a:r>
            <a:endParaRPr lang="pt-BR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2759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692696"/>
            <a:ext cx="7704856" cy="56166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280" dirty="0" err="1" smtClean="0">
                <a:solidFill>
                  <a:srgbClr val="0000CC"/>
                </a:solidFill>
              </a:rPr>
              <a:t>Gl</a:t>
            </a:r>
            <a:r>
              <a:rPr lang="pt-BR" sz="2280" dirty="0" smtClean="0">
                <a:solidFill>
                  <a:srgbClr val="0000CC"/>
                </a:solidFill>
              </a:rPr>
              <a:t> </a:t>
            </a:r>
            <a:r>
              <a:rPr lang="pt-BR" sz="2280" dirty="0">
                <a:solidFill>
                  <a:srgbClr val="0000CC"/>
                </a:solidFill>
              </a:rPr>
              <a:t>5.  </a:t>
            </a:r>
            <a:r>
              <a:rPr lang="pt-BR" sz="2280" dirty="0" smtClean="0">
                <a:solidFill>
                  <a:srgbClr val="0000CC"/>
                </a:solidFill>
              </a:rPr>
              <a:t>16 ... </a:t>
            </a:r>
            <a:r>
              <a:rPr lang="pt-BR" sz="2280" dirty="0">
                <a:solidFill>
                  <a:srgbClr val="0000CC"/>
                </a:solidFill>
              </a:rPr>
              <a:t>Andai em Espírito e não cumprireis a concupiscência da carne.  17  Porque a carne cobiça contra o Espírito, e o Espírito, contra a carne; e estes opõem-se um ao outro; para que não façais o que quereis.  18  Mas, se sois guiados pelo Espírito, não estais debaixo da lei.  19  Porque as obras da carne são manifestas, as quais são: prostituição, impureza, lascívia,  20  idolatria, feitiçarias, inimizades, porfias, emulações, iras, pelejas, dissensões, heresias,  21  invejas, homicídios, bebedices, glutonarias e coisas semelhantes a estas, acerca das quais vos declaro, como já antes vos disse, que os que cometem tais coisas não herdarão o Reino de Deus.  22  Mas o fruto do Espírito é: caridade, gozo, paz, longanimidade, benignidade, bondade, fé, mansidão, temperança. </a:t>
            </a:r>
            <a:r>
              <a:rPr lang="pt-BR" sz="2280" dirty="0" smtClean="0">
                <a:solidFill>
                  <a:srgbClr val="0000CC"/>
                </a:solidFill>
              </a:rPr>
              <a:t>23 </a:t>
            </a:r>
            <a:r>
              <a:rPr lang="pt-BR" sz="2280" dirty="0">
                <a:solidFill>
                  <a:srgbClr val="0000CC"/>
                </a:solidFill>
              </a:rPr>
              <a:t>Contra essas coisas não há lei. </a:t>
            </a:r>
            <a:r>
              <a:rPr lang="pt-BR" sz="2280" dirty="0" smtClean="0">
                <a:solidFill>
                  <a:srgbClr val="0000CC"/>
                </a:solidFill>
              </a:rPr>
              <a:t>24 E </a:t>
            </a:r>
            <a:r>
              <a:rPr lang="pt-BR" sz="2280" dirty="0">
                <a:solidFill>
                  <a:srgbClr val="0000CC"/>
                </a:solidFill>
              </a:rPr>
              <a:t>os que são de Cristo crucificaram a carne com as suas paixões e concupiscências.  25  Se vivemos no Espírito, andemos também no Espírito.</a:t>
            </a:r>
          </a:p>
        </p:txBody>
      </p:sp>
    </p:spTree>
    <p:extLst>
      <p:ext uri="{BB962C8B-B14F-4D97-AF65-F5344CB8AC3E}">
        <p14:creationId xmlns:p14="http://schemas.microsoft.com/office/powerpoint/2010/main" val="36243877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Crente</a:t>
            </a:r>
            <a:br>
              <a:rPr lang="pt-BR" sz="32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</a:t>
            </a:r>
            <a:r>
              <a:rPr lang="pt-BR" sz="2800" b="1" dirty="0" smtClean="0">
                <a:solidFill>
                  <a:srgbClr val="006600"/>
                </a:solidFill>
              </a:rPr>
              <a:t>SANTIFICAÇÃO: A VONTADE DE DEUS</a:t>
            </a:r>
            <a:r>
              <a:rPr lang="pt-BR" sz="1400" b="1" dirty="0" smtClean="0">
                <a:solidFill>
                  <a:srgbClr val="006600"/>
                </a:solidFill>
              </a:rPr>
              <a:t>   </a:t>
            </a:r>
          </a:p>
          <a:p>
            <a:pPr marL="0" indent="0">
              <a:buNone/>
            </a:pPr>
            <a:endParaRPr lang="pt-BR" sz="14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800" b="1" dirty="0" smtClean="0">
                <a:solidFill>
                  <a:srgbClr val="006600"/>
                </a:solidFill>
              </a:rPr>
              <a:t>II – SANTIFICADOS EM CRISTO JESUS  </a:t>
            </a:r>
            <a:r>
              <a:rPr lang="pt-BR" sz="1400" b="1" dirty="0" smtClean="0">
                <a:solidFill>
                  <a:srgbClr val="006600"/>
                </a:solidFill>
              </a:rPr>
              <a:t>						</a:t>
            </a:r>
            <a:endParaRPr lang="pt-BR" sz="14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III – SANTIFICADOS NA OBEDIÊNCIA À VERDADE</a:t>
            </a:r>
            <a:r>
              <a:rPr lang="pt-BR" sz="1200" b="1" dirty="0">
                <a:solidFill>
                  <a:srgbClr val="006600"/>
                </a:solidFill>
              </a:rPr>
              <a:t>		</a:t>
            </a:r>
            <a:r>
              <a:rPr lang="pt-BR" sz="12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</a:t>
            </a:r>
            <a:r>
              <a:rPr lang="pt-BR" sz="4400" b="1" dirty="0">
                <a:solidFill>
                  <a:srgbClr val="FF0000"/>
                </a:solidFill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52204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96044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pt-BR" sz="7400" b="1" dirty="0">
                <a:solidFill>
                  <a:srgbClr val="006600"/>
                </a:solidFill>
              </a:rPr>
              <a:t>   Conclusão</a:t>
            </a:r>
          </a:p>
          <a:p>
            <a:pPr marL="0" indent="0">
              <a:buNone/>
            </a:pPr>
            <a:endParaRPr lang="pt-BR" sz="14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8600" dirty="0"/>
              <a:t>Que possamos ver a busca da santificação como a essência da vida cristã e nos aplicarmos a ela não como uma prática religiosa, como uma conformação a regras e costumes sobre o que podemos ou não fazer. Entendamos que esta é uma experiência interior, absolutamente necessária e desejada por todo aquele que verdadeiramente ama a Deus, e que somente a partir dela é que vamos compreender como devemos andar neste mundo de uma forma que agrade ao nosso Pai celestial.</a:t>
            </a:r>
            <a:endParaRPr lang="pt-BR" sz="86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Crente</a:t>
            </a:r>
            <a:br>
              <a:rPr lang="pt-BR" sz="32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</a:t>
            </a:r>
            <a:r>
              <a:rPr lang="pt-BR" sz="2800" b="1" dirty="0" smtClean="0">
                <a:solidFill>
                  <a:srgbClr val="006600"/>
                </a:solidFill>
              </a:rPr>
              <a:t>SANTIFICAÇÃO: A VONTADE DE DEUS</a:t>
            </a:r>
            <a:r>
              <a:rPr lang="pt-BR" sz="1400" b="1" dirty="0" smtClean="0">
                <a:solidFill>
                  <a:srgbClr val="006600"/>
                </a:solidFill>
              </a:rPr>
              <a:t>   </a:t>
            </a:r>
          </a:p>
          <a:p>
            <a:pPr marL="0" indent="0">
              <a:buNone/>
            </a:pPr>
            <a:endParaRPr lang="pt-BR" sz="14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800" b="1" dirty="0" smtClean="0">
                <a:solidFill>
                  <a:srgbClr val="006600"/>
                </a:solidFill>
              </a:rPr>
              <a:t>II – SANTIFICADOS EM CRISTO JESUS  </a:t>
            </a:r>
            <a:r>
              <a:rPr lang="pt-BR" sz="1400" b="1" dirty="0" smtClean="0">
                <a:solidFill>
                  <a:srgbClr val="006600"/>
                </a:solidFill>
              </a:rPr>
              <a:t>						</a:t>
            </a:r>
            <a:endParaRPr lang="pt-BR" sz="14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III – SANTIFICADOS NA OBEDIÊNCIA À VERDADE</a:t>
            </a:r>
            <a:r>
              <a:rPr lang="pt-BR" sz="1200" b="1" dirty="0">
                <a:solidFill>
                  <a:srgbClr val="006600"/>
                </a:solidFill>
              </a:rPr>
              <a:t>		</a:t>
            </a:r>
            <a:r>
              <a:rPr lang="pt-BR" sz="12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52204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920880" cy="114300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916833"/>
            <a:ext cx="7920880" cy="4032448"/>
          </a:xfrm>
          <a:ln>
            <a:solidFill>
              <a:srgbClr val="C00000"/>
            </a:solidFill>
          </a:ln>
        </p:spPr>
        <p:txBody>
          <a:bodyPr>
            <a:normAutofit fontScale="925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500" dirty="0">
                <a:solidFill>
                  <a:srgbClr val="0000CC"/>
                </a:solidFill>
                <a:latin typeface="Arial" pitchFamily="34" charset="0"/>
                <a:ea typeface="Calibri"/>
                <a:cs typeface="Arial" pitchFamily="34" charset="0"/>
              </a:rPr>
              <a:t>“Agora, contudo, vos reconciliou, no corpo da sua carne, para perante ele vos apresentar santos, e irrepreensíveis, e inculpáveis.”</a:t>
            </a:r>
            <a:r>
              <a:rPr lang="pt-BR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dirty="0" smtClean="0">
                <a:solidFill>
                  <a:srgbClr val="0000CC"/>
                </a:solidFill>
                <a:latin typeface="Arial" pitchFamily="34" charset="0"/>
                <a:ea typeface="Calibri"/>
                <a:cs typeface="Arial" pitchFamily="34" charset="0"/>
              </a:rPr>
              <a:t>Cl 1. 21,22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8432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126" y="1628800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1º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5325157"/>
            <a:ext cx="7632848" cy="707886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pt-BR" sz="3200" b="1" i="1" dirty="0">
                <a:solidFill>
                  <a:srgbClr val="00B050"/>
                </a:solidFill>
                <a:ea typeface="+mj-ea"/>
                <a:cs typeface="Arial" charset="0"/>
              </a:rPr>
              <a:t> </a:t>
            </a:r>
            <a:r>
              <a:rPr lang="pt-BR" sz="4000" b="1" i="1" dirty="0">
                <a:solidFill>
                  <a:srgbClr val="00B050"/>
                </a:solidFill>
                <a:ea typeface="+mj-ea"/>
                <a:cs typeface="Arial" charset="0"/>
              </a:rPr>
              <a:t>Lição 13:  A Santificação do Crente</a:t>
            </a:r>
            <a:endParaRPr lang="pt-BR" sz="4000" b="1" dirty="0">
              <a:solidFill>
                <a:srgbClr val="7030A0"/>
              </a:solidFill>
            </a:endParaRPr>
          </a:p>
        </p:txBody>
      </p:sp>
      <p:pic>
        <p:nvPicPr>
          <p:cNvPr id="5" name="Picture 2" descr="E:\Afonso2020\EBD2020\EBD2020trim1_Colossos\colossos_ruína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91" y="1"/>
            <a:ext cx="5904656" cy="4422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546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920880" cy="114300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916833"/>
            <a:ext cx="7920880" cy="4032448"/>
          </a:xfrm>
          <a:ln>
            <a:solidFill>
              <a:srgbClr val="C00000"/>
            </a:solidFill>
          </a:ln>
        </p:spPr>
        <p:txBody>
          <a:bodyPr>
            <a:normAutofit fontScale="925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500" dirty="0">
                <a:solidFill>
                  <a:srgbClr val="0000CC"/>
                </a:solidFill>
                <a:latin typeface="Arial" pitchFamily="34" charset="0"/>
                <a:ea typeface="Calibri"/>
                <a:cs typeface="Arial" pitchFamily="34" charset="0"/>
              </a:rPr>
              <a:t>“Agora, contudo, vos reconciliou, no corpo da sua carne, para perante ele vos apresentar santos, e irrepreensíveis, e inculpáveis.”</a:t>
            </a:r>
            <a:r>
              <a:rPr lang="pt-BR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dirty="0" smtClean="0">
                <a:solidFill>
                  <a:srgbClr val="0000CC"/>
                </a:solidFill>
                <a:latin typeface="Arial" pitchFamily="34" charset="0"/>
                <a:ea typeface="Calibri"/>
                <a:cs typeface="Arial" pitchFamily="34" charset="0"/>
              </a:rPr>
              <a:t>Cl 1. 21,22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Crente</a:t>
            </a:r>
            <a:br>
              <a:rPr lang="pt-BR" sz="32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006600"/>
                </a:solidFill>
              </a:rPr>
              <a:t>I – </a:t>
            </a:r>
            <a:r>
              <a:rPr lang="pt-BR" sz="2800" b="1" dirty="0" smtClean="0">
                <a:solidFill>
                  <a:srgbClr val="006600"/>
                </a:solidFill>
              </a:rPr>
              <a:t>SANTIFICAÇÃO: A VONTADE DE DEUS</a:t>
            </a:r>
            <a:r>
              <a:rPr lang="pt-BR" sz="1400" b="1" dirty="0" smtClean="0">
                <a:solidFill>
                  <a:srgbClr val="006600"/>
                </a:solidFill>
              </a:rPr>
              <a:t>   </a:t>
            </a:r>
          </a:p>
          <a:p>
            <a:pPr marL="0" indent="0">
              <a:buNone/>
            </a:pPr>
            <a:endParaRPr lang="pt-BR" sz="14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800" b="1" dirty="0" smtClean="0">
                <a:solidFill>
                  <a:srgbClr val="006600"/>
                </a:solidFill>
              </a:rPr>
              <a:t>II – SANTIFICADOS EM CRISTO JESUS  </a:t>
            </a:r>
            <a:r>
              <a:rPr lang="pt-BR" sz="1400" b="1" dirty="0" smtClean="0">
                <a:solidFill>
                  <a:srgbClr val="006600"/>
                </a:solidFill>
              </a:rPr>
              <a:t>						</a:t>
            </a:r>
            <a:endParaRPr lang="pt-BR" sz="14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III – SANTIFICADOS NA OBEDIÊNCIA À VERDADE</a:t>
            </a:r>
            <a:r>
              <a:rPr lang="pt-BR" sz="1200" b="1" dirty="0">
                <a:solidFill>
                  <a:srgbClr val="006600"/>
                </a:solidFill>
              </a:rPr>
              <a:t>		</a:t>
            </a:r>
            <a:r>
              <a:rPr lang="pt-BR" sz="12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425355"/>
          </a:xfrm>
        </p:spPr>
        <p:txBody>
          <a:bodyPr>
            <a:normAutofit fontScale="47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5100" b="1" dirty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pt-BR" sz="5100" b="1" dirty="0" smtClean="0">
                <a:solidFill>
                  <a:srgbClr val="006600"/>
                </a:solidFill>
              </a:rPr>
              <a:t>Introdução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sz="4000" b="1" dirty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44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59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Nesta última lição do trimestre, estudaremos o tema da santificação. Não o faremos de forma abrangente e sistemática, mas trataremos este tema à luz de aspectos ressaltados no estudo da epístola aos Colossenses, principalmente no que diz respeito à santificação imputada graças à obra do Senhor Jesus em favor do crente, e da santificação interior em oposição à aparência religiosa que muitos confundiam – e ainda hoje confundem – com a verdadeira santificação que Deus requer de nós.</a:t>
            </a:r>
            <a:endParaRPr lang="pt-BR" sz="59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</a:t>
            </a:r>
            <a:r>
              <a:rPr lang="pt-BR" sz="3200" b="1" i="1" dirty="0" smtClean="0">
                <a:solidFill>
                  <a:srgbClr val="00B050"/>
                </a:solidFill>
                <a:cs typeface="Arial" charset="0"/>
              </a:rPr>
              <a:t>Crente</a:t>
            </a:r>
            <a:br>
              <a:rPr lang="pt-BR" sz="32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>
                <a:solidFill>
                  <a:srgbClr val="FF0000"/>
                </a:solidFill>
              </a:rPr>
              <a:t>I – </a:t>
            </a:r>
            <a:r>
              <a:rPr lang="pt-BR" sz="2800" b="1" dirty="0" smtClean="0">
                <a:solidFill>
                  <a:srgbClr val="FF0000"/>
                </a:solidFill>
              </a:rPr>
              <a:t>SANTIFICAÇÃO: A VONTADE DE </a:t>
            </a:r>
            <a:r>
              <a:rPr lang="pt-BR" sz="2800" b="1" dirty="0" smtClean="0">
                <a:solidFill>
                  <a:srgbClr val="FF0000"/>
                </a:solidFill>
              </a:rPr>
              <a:t>DEUS</a:t>
            </a:r>
            <a:endParaRPr lang="pt-BR" sz="1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pt-BR" sz="1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t-BR" sz="2800" b="1" dirty="0" smtClean="0">
                <a:solidFill>
                  <a:srgbClr val="006600"/>
                </a:solidFill>
              </a:rPr>
              <a:t>II – SANTIFICADOS EM CRISTO </a:t>
            </a:r>
            <a:r>
              <a:rPr lang="pt-BR" sz="2800" b="1" dirty="0" smtClean="0">
                <a:solidFill>
                  <a:srgbClr val="006600"/>
                </a:solidFill>
              </a:rPr>
              <a:t>JESUS</a:t>
            </a:r>
            <a:r>
              <a:rPr lang="pt-BR" sz="1400" b="1" dirty="0" smtClean="0">
                <a:solidFill>
                  <a:srgbClr val="006600"/>
                </a:solidFill>
              </a:rPr>
              <a:t>	</a:t>
            </a:r>
            <a:r>
              <a:rPr lang="pt-BR" sz="1400" b="1" dirty="0" smtClean="0">
                <a:solidFill>
                  <a:srgbClr val="006600"/>
                </a:solidFill>
              </a:rPr>
              <a:t>			</a:t>
            </a:r>
            <a:endParaRPr lang="pt-BR" sz="14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III – SANTIFICADOS NA OBEDIÊNCIA À </a:t>
            </a:r>
            <a:r>
              <a:rPr lang="pt-BR" sz="2800" b="1" dirty="0" smtClean="0">
                <a:solidFill>
                  <a:srgbClr val="006600"/>
                </a:solidFill>
              </a:rPr>
              <a:t>VERDADE</a:t>
            </a:r>
            <a:r>
              <a:rPr lang="pt-BR" sz="1200" b="1" dirty="0">
                <a:solidFill>
                  <a:srgbClr val="006600"/>
                </a:solidFill>
              </a:rPr>
              <a:t>	</a:t>
            </a:r>
            <a:r>
              <a:rPr lang="pt-BR" sz="12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52204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 Lição 13:  A Santificação do Crente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1256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SANTIFICAÇÃO: A VONTADE DE DEUS   </a:t>
            </a:r>
            <a:r>
              <a:rPr lang="pt-BR" sz="2400" b="1" dirty="0" smtClean="0">
                <a:solidFill>
                  <a:srgbClr val="006600"/>
                </a:solidFill>
              </a:rPr>
              <a:t>	</a:t>
            </a:r>
            <a:r>
              <a:rPr lang="pt-BR" sz="2400" b="1" dirty="0">
                <a:solidFill>
                  <a:srgbClr val="006600"/>
                </a:solidFill>
              </a:rPr>
              <a:t>		</a:t>
            </a:r>
            <a:r>
              <a:rPr lang="pt-BR" sz="18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1a</a:t>
            </a:r>
            <a:endParaRPr lang="pt-BR" sz="18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800" dirty="0"/>
              <a:t>Fica evidente, pela leitura das epístolas apostólicas, nas suas diversas recomendações aos irmãos, tanto judeus como gentios, a importância da santificação dos crentes. Este é o princípio que embasa tanto a prática como o propósito último da vida cristã (</a:t>
            </a:r>
            <a:r>
              <a:rPr lang="pt-BR" sz="2800" dirty="0">
                <a:solidFill>
                  <a:srgbClr val="0000CC"/>
                </a:solidFill>
              </a:rPr>
              <a:t>cf. 1 </a:t>
            </a:r>
            <a:r>
              <a:rPr lang="pt-BR" sz="2800" dirty="0" err="1">
                <a:solidFill>
                  <a:srgbClr val="0000CC"/>
                </a:solidFill>
              </a:rPr>
              <a:t>Ts</a:t>
            </a:r>
            <a:r>
              <a:rPr lang="pt-BR" sz="2800" dirty="0">
                <a:solidFill>
                  <a:srgbClr val="0000CC"/>
                </a:solidFill>
              </a:rPr>
              <a:t> 4.3; </a:t>
            </a:r>
            <a:r>
              <a:rPr lang="pt-BR" sz="2800" dirty="0" err="1">
                <a:solidFill>
                  <a:srgbClr val="0000CC"/>
                </a:solidFill>
              </a:rPr>
              <a:t>Hb</a:t>
            </a:r>
            <a:r>
              <a:rPr lang="pt-BR" sz="2800" dirty="0">
                <a:solidFill>
                  <a:srgbClr val="0000CC"/>
                </a:solidFill>
              </a:rPr>
              <a:t> 12.14</a:t>
            </a:r>
            <a:r>
              <a:rPr lang="pt-BR" sz="2800" dirty="0" smtClean="0"/>
              <a:t>).</a:t>
            </a:r>
            <a:r>
              <a:rPr lang="pt-BR" sz="2800" dirty="0" smtClean="0">
                <a:solidFill>
                  <a:srgbClr val="FF0000"/>
                </a:solidFill>
              </a:rPr>
              <a:t>*</a:t>
            </a:r>
            <a:r>
              <a:rPr lang="pt-BR" sz="2800" dirty="0" smtClean="0"/>
              <a:t> </a:t>
            </a:r>
            <a:r>
              <a:rPr lang="pt-BR" sz="2800" dirty="0"/>
              <a:t>Seja Paulo, Pedro, Tiago ou João, todos são unânimes em afirmar a santidade de Deus e a vontade divina de que o Seu povo – seja Israel no passado, ou a igreja no presente – seja igualmente santo, pois para isto Deus os chamou (</a:t>
            </a:r>
            <a:r>
              <a:rPr lang="pt-BR" sz="2800" dirty="0" err="1">
                <a:solidFill>
                  <a:srgbClr val="0000CC"/>
                </a:solidFill>
              </a:rPr>
              <a:t>Lv</a:t>
            </a:r>
            <a:r>
              <a:rPr lang="pt-BR" sz="2800" dirty="0">
                <a:solidFill>
                  <a:srgbClr val="0000CC"/>
                </a:solidFill>
              </a:rPr>
              <a:t> 20.26; 1 </a:t>
            </a:r>
            <a:r>
              <a:rPr lang="pt-BR" sz="2800" dirty="0" err="1">
                <a:solidFill>
                  <a:srgbClr val="0000CC"/>
                </a:solidFill>
              </a:rPr>
              <a:t>Pe</a:t>
            </a:r>
            <a:r>
              <a:rPr lang="pt-BR" sz="2800" dirty="0">
                <a:solidFill>
                  <a:srgbClr val="0000CC"/>
                </a:solidFill>
              </a:rPr>
              <a:t> 2.9; </a:t>
            </a:r>
            <a:r>
              <a:rPr lang="pt-BR" sz="2800" dirty="0" err="1" smtClean="0">
                <a:solidFill>
                  <a:srgbClr val="0000CC"/>
                </a:solidFill>
              </a:rPr>
              <a:t>Ef</a:t>
            </a:r>
            <a:r>
              <a:rPr lang="pt-BR" sz="2800" dirty="0" smtClean="0">
                <a:solidFill>
                  <a:srgbClr val="0000CC"/>
                </a:solidFill>
              </a:rPr>
              <a:t> </a:t>
            </a:r>
            <a:r>
              <a:rPr lang="pt-BR" sz="2800" dirty="0">
                <a:solidFill>
                  <a:srgbClr val="0000CC"/>
                </a:solidFill>
              </a:rPr>
              <a:t>1.4</a:t>
            </a:r>
            <a:r>
              <a:rPr lang="pt-BR" sz="2800" dirty="0" smtClean="0"/>
              <a:t>).</a:t>
            </a:r>
            <a:r>
              <a:rPr lang="pt-BR" sz="2800" dirty="0" smtClean="0">
                <a:solidFill>
                  <a:srgbClr val="FF0000"/>
                </a:solidFill>
              </a:rPr>
              <a:t>*</a:t>
            </a:r>
            <a:endParaRPr lang="pt-B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3424</TotalTime>
  <Words>2687</Words>
  <Application>Microsoft Office PowerPoint</Application>
  <PresentationFormat>Apresentação na tela (4:3)</PresentationFormat>
  <Paragraphs>209</Paragraphs>
  <Slides>46</Slides>
  <Notes>26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46</vt:i4>
      </vt:variant>
    </vt:vector>
  </HeadingPairs>
  <TitlesOfParts>
    <vt:vector size="47" baseType="lpstr">
      <vt:lpstr>Tema do Office</vt:lpstr>
      <vt:lpstr>Apresentação do PowerPoint</vt:lpstr>
      <vt:lpstr>Apresentação do PowerPoint</vt:lpstr>
      <vt:lpstr> Lição 13:  A Santificação do Crente</vt:lpstr>
      <vt:lpstr>Apresentação do PowerPoint</vt:lpstr>
      <vt:lpstr> Lição 13:  A Santificação do Crente</vt:lpstr>
      <vt:lpstr> Lição 13:  A Santificação do Crente ESBOÇO</vt:lpstr>
      <vt:lpstr> Lição 13:  A Santificação do Crente</vt:lpstr>
      <vt:lpstr> Lição 13:  A Santificação do Crente ESBOÇO</vt:lpstr>
      <vt:lpstr> Lição 13:  A Santificação do Crente</vt:lpstr>
      <vt:lpstr>Apresentação do PowerPoint</vt:lpstr>
      <vt:lpstr> Lição 13:  A Santificação do Crente</vt:lpstr>
      <vt:lpstr>Apresentação do PowerPoint</vt:lpstr>
      <vt:lpstr> Lição 13:  A Santificação do Crente</vt:lpstr>
      <vt:lpstr>Apresentação do PowerPoint</vt:lpstr>
      <vt:lpstr> Lição 13:  A Santificação do Crente</vt:lpstr>
      <vt:lpstr>Apresentação do PowerPoint</vt:lpstr>
      <vt:lpstr> Lição 13:  A Santificação do Crente</vt:lpstr>
      <vt:lpstr>Apresentação do PowerPoint</vt:lpstr>
      <vt:lpstr> Lição 13:  A Santificação do Crente</vt:lpstr>
      <vt:lpstr>Apresentação do PowerPoint</vt:lpstr>
      <vt:lpstr> Lição 13:  A Santificação do Crente ESBOÇO</vt:lpstr>
      <vt:lpstr> Lição 13:  A Santificação do Crente</vt:lpstr>
      <vt:lpstr>Apresentação do PowerPoint</vt:lpstr>
      <vt:lpstr> Lição 13:  A Santificação do Crente</vt:lpstr>
      <vt:lpstr>Apresentação do PowerPoint</vt:lpstr>
      <vt:lpstr> Lição 13:  A Santificação do Crente</vt:lpstr>
      <vt:lpstr>Apresentação do PowerPoint</vt:lpstr>
      <vt:lpstr> Lição 13:  A Santificação do Crente</vt:lpstr>
      <vt:lpstr>Apresentação do PowerPoint</vt:lpstr>
      <vt:lpstr>Apresentação do PowerPoint</vt:lpstr>
      <vt:lpstr> Lição 13:  A Santificação do Crente ESBOÇO</vt:lpstr>
      <vt:lpstr> Lição 13:  A Santificação do Crente</vt:lpstr>
      <vt:lpstr>Apresentação do PowerPoint</vt:lpstr>
      <vt:lpstr> Lição 13:  A Santificação do Crente</vt:lpstr>
      <vt:lpstr>Apresentação do PowerPoint</vt:lpstr>
      <vt:lpstr>Apresentação do PowerPoint</vt:lpstr>
      <vt:lpstr> Lição 13:  A Santificação do Crente</vt:lpstr>
      <vt:lpstr>Apresentação do PowerPoint</vt:lpstr>
      <vt:lpstr> Lição 13:  A Santificação do Crente</vt:lpstr>
      <vt:lpstr>Apresentação do PowerPoint</vt:lpstr>
      <vt:lpstr>Apresentação do PowerPoint</vt:lpstr>
      <vt:lpstr> Lição 13:  A Santificação do Crente ESBOÇO</vt:lpstr>
      <vt:lpstr> Lição 13:  A Santificação do Crente</vt:lpstr>
      <vt:lpstr> Lição 13:  A Santificação do Crente ESBOÇO</vt:lpstr>
      <vt:lpstr> Lição 13:  A Santificação do Crente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I.G.V</cp:lastModifiedBy>
  <cp:revision>236</cp:revision>
  <dcterms:created xsi:type="dcterms:W3CDTF">2017-03-28T13:10:15Z</dcterms:created>
  <dcterms:modified xsi:type="dcterms:W3CDTF">2020-03-24T21:00:39Z</dcterms:modified>
</cp:coreProperties>
</file>